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1" r:id="rId5"/>
    <p:sldId id="262" r:id="rId6"/>
    <p:sldId id="263" r:id="rId7"/>
    <p:sldId id="267" r:id="rId8"/>
    <p:sldId id="264" r:id="rId9"/>
    <p:sldId id="266" r:id="rId10"/>
    <p:sldId id="268" r:id="rId11"/>
    <p:sldId id="265" r:id="rId12"/>
    <p:sldId id="257" r:id="rId13"/>
    <p:sldId id="258" r:id="rId1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AB0B8B-8FBC-4E4E-A89F-412E9D6C79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A526E5-38FD-41F6-8ABE-02CEEBCDA4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408786-23DC-44D3-9710-1BCB963527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68582-1AAD-4480-A329-D29ACEEC172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9063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A3D662-3603-4401-8925-CC5505B723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4B3C40-C376-4C64-BF90-B1030884A2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BA9BAB-351C-4AE2-9DF0-37C9D1875F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B23D3-3B9A-42EE-9A96-E90EE18A2A5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7211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BDD6B8-E722-4BA9-A11C-FE4C47C3F1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4972F7-6E3C-489F-BD18-6BA14B7D30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2DD94B-0217-4733-8694-7D2F1D9C24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10C97-8EFB-499E-8861-7D25DAB4969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6657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8A5110-0A0C-4620-88A1-7DED19F0A8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6FF3D0-D4B8-46FB-858B-2D92348624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66634B-A389-4784-A76C-CFE423160C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CBC08-4630-4C2C-AF62-A8B62791094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9805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546156-E002-4E97-B1A6-05C74C0433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19C37D-B006-4BC0-A6B1-D1BD127BF2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7F77DF-AE93-4EB8-A090-E761A7AB43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9D449D-875E-44B0-A58A-1118EA4D7D3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5989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874070-0BF4-414B-B5E3-04A842B9A2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2A8140-CF8D-4AB8-B11E-4664B1B986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B65FD6-1998-4697-A08B-17FE95A424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7FD4FD-4249-4F1D-AE8E-0A6E768683A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2581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60119A9-1BDF-4A18-B175-E4951806EA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ABA3CE6-C4BB-4B8E-8489-A01D1A0474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3F7BDDC-8ABC-4493-A2F7-9BD7A1075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F5CA5A-33DF-4A1B-A689-91AF33B59DE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163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6048F8-91D5-4418-ABEE-873A758736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49DEA2D-386B-4661-ADC1-18D909BA2D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724A1DF-6B52-4C30-BC6A-9129BA0A82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86A121-F7ED-4D3D-BEAB-FE3D6AF664A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5145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92BA7A3-E899-42DC-99C2-76059F5235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C8B7131-FFF8-4DCE-A596-3C450EF78C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27BB537-15BB-4C7B-9553-A937E9FE35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8D165-E903-413F-9566-FAB002A363D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7993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6D43AD-6DEC-40BC-9628-853F78B081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734E9C-6C91-41C7-A7EC-B67EBC13EE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F794E9-3219-4997-B5DF-5F6E365303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384171-2801-470C-B1B4-FFF9EB9CB7E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01965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C987F3-1A11-47E4-91C1-85123099E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5977F9-580D-4287-A647-C961A14D5F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D3058E-4581-47CB-A116-253C6DCD30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9362A-7375-43E1-932C-134BCB344AC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7054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DEDDDA3-9F4B-4E01-82D7-DBFDFF914D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8B1EB7D-F42B-4B93-82F2-0D377A8E85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39BEE2F-31D9-496D-91D5-110A0886688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39C8DCE-B7E5-474B-8674-48D6EDADA7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851616-0084-4744-BBBD-C4BD0E254B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8B98BE-F38A-4B70-8980-8F8CDAD3ADD9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D65AF83-2479-434C-A985-D91844EEA4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Atomerőmű típusok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7AFAEF63-73CA-438E-BC56-26BD19C23DB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5105400"/>
            <a:ext cx="6400800" cy="1752600"/>
          </a:xfrm>
        </p:spPr>
        <p:txBody>
          <a:bodyPr/>
          <a:lstStyle/>
          <a:p>
            <a:pPr eaLnBrk="1" hangingPunct="1"/>
            <a:r>
              <a:rPr lang="hu-HU" altLang="hu-HU"/>
              <a:t>Tóriumos grafit tömb</a:t>
            </a:r>
          </a:p>
        </p:txBody>
      </p:sp>
      <p:graphicFrame>
        <p:nvGraphicFramePr>
          <p:cNvPr id="14350" name="Group 14">
            <a:extLst>
              <a:ext uri="{FF2B5EF4-FFF2-40B4-BE49-F238E27FC236}">
                <a16:creationId xmlns:a16="http://schemas.microsoft.com/office/drawing/2014/main" id="{5207390A-4FF1-4E40-94E3-B7CBDE5B6DCA}"/>
              </a:ext>
            </a:extLst>
          </p:cNvPr>
          <p:cNvGraphicFramePr>
            <a:graphicFrameLocks noGrp="1"/>
          </p:cNvGraphicFramePr>
          <p:nvPr/>
        </p:nvGraphicFramePr>
        <p:xfrm>
          <a:off x="1736725" y="2339975"/>
          <a:ext cx="5670550" cy="2133600"/>
        </p:xfrm>
        <a:graphic>
          <a:graphicData uri="http://schemas.openxmlformats.org/drawingml/2006/table">
            <a:tbl>
              <a:tblPr/>
              <a:tblGrid>
                <a:gridCol w="567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8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hu-HU" sz="13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269" name="Picture 5" descr="hp2">
            <a:extLst>
              <a:ext uri="{FF2B5EF4-FFF2-40B4-BE49-F238E27FC236}">
                <a16:creationId xmlns:a16="http://schemas.microsoft.com/office/drawing/2014/main" id="{F524CC2A-8F77-4571-8995-34D239060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836613"/>
            <a:ext cx="4897438" cy="398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7652A9CA-04E7-4249-BE1C-EACDC58786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795963" y="908050"/>
            <a:ext cx="2840037" cy="1198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800"/>
              <a:t>Magas hőmérsékletű tóriumos reaktor</a:t>
            </a:r>
          </a:p>
        </p:txBody>
      </p:sp>
      <p:graphicFrame>
        <p:nvGraphicFramePr>
          <p:cNvPr id="11334" name="Group 70">
            <a:extLst>
              <a:ext uri="{FF2B5EF4-FFF2-40B4-BE49-F238E27FC236}">
                <a16:creationId xmlns:a16="http://schemas.microsoft.com/office/drawing/2014/main" id="{8DDB83F1-B3E0-419E-A295-68F211FC06E7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3387725"/>
          <a:ext cx="8137525" cy="3475038"/>
        </p:xfrm>
        <a:graphic>
          <a:graphicData uri="http://schemas.openxmlformats.org/drawingml/2006/table">
            <a:tbl>
              <a:tblPr/>
              <a:tblGrid>
                <a:gridCol w="3144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7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5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Reaktorzóna 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A golyók bevezetése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 Generátor 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Grafit neutronreflektor 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He hűtőgáz 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Gerjesztőgép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Vaspajzs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Gáztömör acélhéj 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Kondenzátor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Gőzfejlesztő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Frissgőz 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Hűtővíz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Gázkeringtető 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Előmelegítő 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 Hűtővízszivattyú 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Előfeszített betontartály 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Tápvíz szivattyú 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 Száraz hűtőtorony 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Szabályozórudak 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Nagynyomású turbina 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 Légáram 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A golyók kivezetése 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Kisnyomású turbina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2316" name="Picture 5" descr="hp1">
            <a:extLst>
              <a:ext uri="{FF2B5EF4-FFF2-40B4-BE49-F238E27FC236}">
                <a16:creationId xmlns:a16="http://schemas.microsoft.com/office/drawing/2014/main" id="{C782D69F-405A-4879-BDC2-5207CA442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0"/>
            <a:ext cx="443865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6" name="Group 4">
            <a:extLst>
              <a:ext uri="{FF2B5EF4-FFF2-40B4-BE49-F238E27FC236}">
                <a16:creationId xmlns:a16="http://schemas.microsoft.com/office/drawing/2014/main" id="{2580A149-EDF7-412B-925E-2DE7CC24106C}"/>
              </a:ext>
            </a:extLst>
          </p:cNvPr>
          <p:cNvGraphicFramePr>
            <a:graphicFrameLocks noGrp="1"/>
          </p:cNvGraphicFramePr>
          <p:nvPr/>
        </p:nvGraphicFramePr>
        <p:xfrm>
          <a:off x="1000125" y="3071813"/>
          <a:ext cx="7586663" cy="3386137"/>
        </p:xfrm>
        <a:graphic>
          <a:graphicData uri="http://schemas.openxmlformats.org/drawingml/2006/table">
            <a:tbl>
              <a:tblPr/>
              <a:tblGrid>
                <a:gridCol w="2528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8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8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Reaktortartály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Frissgőz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Kondenzátor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Fűtőelemek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Tápvíz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Hűtővíz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hu-H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Szabályozórudak</a:t>
                      </a:r>
                      <a:endParaRPr kumimoji="0" lang="hu-H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Nagynyomású turbina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Tápvíz szivattyú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Szabályozórúd hajtás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Kisnyomású turbina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 Tápvíz előmelegítő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Nyomástartó edény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Generátor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Betonvédelem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Gőzfejlesztő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</a:t>
                      </a:r>
                      <a:r>
                        <a:rPr kumimoji="0" lang="hu-H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Gerjesztőgép</a:t>
                      </a:r>
                      <a:endParaRPr kumimoji="0" lang="hu-H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Hűtővíz szivattyú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Primer köri keringtető szivattyú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3336" name="Picture 32" descr="611npp">
            <a:extLst>
              <a:ext uri="{FF2B5EF4-FFF2-40B4-BE49-F238E27FC236}">
                <a16:creationId xmlns:a16="http://schemas.microsoft.com/office/drawing/2014/main" id="{757CF9F2-0846-4F22-AF90-6F638ED9D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88913"/>
            <a:ext cx="404812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0" name="Group 4">
            <a:extLst>
              <a:ext uri="{FF2B5EF4-FFF2-40B4-BE49-F238E27FC236}">
                <a16:creationId xmlns:a16="http://schemas.microsoft.com/office/drawing/2014/main" id="{50510ADC-7DDA-4299-986B-44F0805D9381}"/>
              </a:ext>
            </a:extLst>
          </p:cNvPr>
          <p:cNvGraphicFramePr>
            <a:graphicFrameLocks noGrp="1"/>
          </p:cNvGraphicFramePr>
          <p:nvPr/>
        </p:nvGraphicFramePr>
        <p:xfrm>
          <a:off x="571500" y="3071813"/>
          <a:ext cx="7586663" cy="3386137"/>
        </p:xfrm>
        <a:graphic>
          <a:graphicData uri="http://schemas.openxmlformats.org/drawingml/2006/table">
            <a:tbl>
              <a:tblPr/>
              <a:tblGrid>
                <a:gridCol w="2528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8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8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Reaktortartály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Frissgőz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Kondenzátor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Fűtőelemek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Tápvíz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Hűtővíz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Szabályozórudak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Nagynyomású turbina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Tápvíz szivattyú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Szabályozórúd hajtás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Kisnyomású turbina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 Tápvíz előmelegítő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Nyomástartó edény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Generátor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Betonvédelem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Gőzfejlesztő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Gerjesztőgép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Hűtővíz szivattyú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Primer köri keringtető szivattyú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4360" name="Picture 30" descr="602npp">
            <a:extLst>
              <a:ext uri="{FF2B5EF4-FFF2-40B4-BE49-F238E27FC236}">
                <a16:creationId xmlns:a16="http://schemas.microsoft.com/office/drawing/2014/main" id="{DDA9D6F9-B550-4490-88E0-20371878E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33388"/>
            <a:ext cx="50673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265ED3D-31FF-4237-A5DA-888BCAA755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443663" y="620713"/>
            <a:ext cx="2700337" cy="2808287"/>
          </a:xfrm>
        </p:spPr>
        <p:txBody>
          <a:bodyPr/>
          <a:lstStyle/>
          <a:p>
            <a:pPr eaLnBrk="1" hangingPunct="1"/>
            <a:r>
              <a:rPr lang="hu-HU" altLang="hu-HU"/>
              <a:t>Nyomottvizes (PWR) reaktor</a:t>
            </a:r>
          </a:p>
        </p:txBody>
      </p:sp>
      <p:graphicFrame>
        <p:nvGraphicFramePr>
          <p:cNvPr id="2107" name="Group 59">
            <a:extLst>
              <a:ext uri="{FF2B5EF4-FFF2-40B4-BE49-F238E27FC236}">
                <a16:creationId xmlns:a16="http://schemas.microsoft.com/office/drawing/2014/main" id="{AEF21415-DBEC-4465-AFE6-64AEA52A391B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3860800"/>
          <a:ext cx="8713788" cy="2836863"/>
        </p:xfrm>
        <a:graphic>
          <a:graphicData uri="http://schemas.openxmlformats.org/drawingml/2006/table">
            <a:tbl>
              <a:tblPr/>
              <a:tblGrid>
                <a:gridCol w="2906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0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6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Reaktortartály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Frissgőz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Kondenzátor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Fűtőelemek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Tápvíz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Hűtővíz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Szabályozórudak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Nagynyomású turbina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Tápvíz szivattyú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Szabályozórúd hajtás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Kisnyomású turbina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 Tápvíz előmelegítő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Nyomástartó edény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Generátor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Betonvédelem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Gőzfejlesztő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Gerjesztőgép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Hűtővíz szivattyú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Primer köri keringtető szivattyú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097" name="Picture 5" descr="602npp">
            <a:extLst>
              <a:ext uri="{FF2B5EF4-FFF2-40B4-BE49-F238E27FC236}">
                <a16:creationId xmlns:a16="http://schemas.microsoft.com/office/drawing/2014/main" id="{B5E0287F-E8AB-4E90-8C44-12AD2CC35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6048375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868183CF-32F7-4FDB-8858-CDB673FD7A2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56325" y="188913"/>
            <a:ext cx="2987675" cy="2519362"/>
          </a:xfrm>
        </p:spPr>
        <p:txBody>
          <a:bodyPr/>
          <a:lstStyle/>
          <a:p>
            <a:pPr eaLnBrk="1" hangingPunct="1"/>
            <a:r>
              <a:rPr lang="hu-HU" altLang="hu-HU"/>
              <a:t>Forralóvizes (BWR) reaktor</a:t>
            </a:r>
          </a:p>
        </p:txBody>
      </p:sp>
      <p:graphicFrame>
        <p:nvGraphicFramePr>
          <p:cNvPr id="6194" name="Group 50">
            <a:extLst>
              <a:ext uri="{FF2B5EF4-FFF2-40B4-BE49-F238E27FC236}">
                <a16:creationId xmlns:a16="http://schemas.microsoft.com/office/drawing/2014/main" id="{A5F22534-2C17-45FB-9CFD-E46FE92F04D4}"/>
              </a:ext>
            </a:extLst>
          </p:cNvPr>
          <p:cNvGraphicFramePr>
            <a:graphicFrameLocks noGrp="1"/>
          </p:cNvGraphicFramePr>
          <p:nvPr/>
        </p:nvGraphicFramePr>
        <p:xfrm>
          <a:off x="0" y="3860800"/>
          <a:ext cx="7219950" cy="2744788"/>
        </p:xfrm>
        <a:graphic>
          <a:graphicData uri="http://schemas.openxmlformats.org/drawingml/2006/table">
            <a:tbl>
              <a:tblPr/>
              <a:tblGrid>
                <a:gridCol w="240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6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Reaktortartály </a:t>
                      </a:r>
                    </a:p>
                  </a:txBody>
                  <a:tcPr marT="45712" marB="45712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Tápvíz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Hűtővíz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Fűtőelemek</a:t>
                      </a:r>
                    </a:p>
                  </a:txBody>
                  <a:tcPr marT="45712" marB="4571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Nagynyomású turbina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Tápvíz előmelegítő 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Szabályozórúd</a:t>
                      </a:r>
                    </a:p>
                  </a:txBody>
                  <a:tcPr marT="45712" marB="4571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Kisnyomású turbina 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15Tápvízszivattyú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Keringtető szivattyú</a:t>
                      </a:r>
                    </a:p>
                  </a:txBody>
                  <a:tcPr marT="45712" marB="4571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Generátor 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Hűtővízszivattyú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Szabályozórúd hajtás</a:t>
                      </a:r>
                    </a:p>
                  </a:txBody>
                  <a:tcPr marT="45712" marB="4571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Gerjesztőgép 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 Betonvédelem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Frissgőz</a:t>
                      </a:r>
                    </a:p>
                  </a:txBody>
                  <a:tcPr marT="45712" marB="4571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Kondenzátor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118" name="Picture 5" descr="601npp">
            <a:extLst>
              <a:ext uri="{FF2B5EF4-FFF2-40B4-BE49-F238E27FC236}">
                <a16:creationId xmlns:a16="http://schemas.microsoft.com/office/drawing/2014/main" id="{8924B1E5-EF0E-4D97-ADD5-49CEC14C9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72225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566BD71-57E8-481D-9ECE-AC988685B4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hu-HU" altLang="hu-HU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A1104D4-2D0B-484B-856E-B4905FFEAFC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76375" y="5661025"/>
            <a:ext cx="6400800" cy="889000"/>
          </a:xfrm>
        </p:spPr>
        <p:txBody>
          <a:bodyPr/>
          <a:lstStyle/>
          <a:p>
            <a:pPr eaLnBrk="1" hangingPunct="1"/>
            <a:r>
              <a:rPr lang="hu-HU" altLang="hu-HU"/>
              <a:t>Nehézvizes (HWR) reaktor</a:t>
            </a:r>
          </a:p>
        </p:txBody>
      </p:sp>
      <p:pic>
        <p:nvPicPr>
          <p:cNvPr id="5124" name="Picture 5" descr="candu21">
            <a:extLst>
              <a:ext uri="{FF2B5EF4-FFF2-40B4-BE49-F238E27FC236}">
                <a16:creationId xmlns:a16="http://schemas.microsoft.com/office/drawing/2014/main" id="{1BB57E47-1356-4B1F-B41E-F6E8252DA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424863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41C7BFAE-8EC5-42D7-B9D8-64255CDFA8A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87450" y="4868863"/>
            <a:ext cx="6400800" cy="1752600"/>
          </a:xfrm>
        </p:spPr>
        <p:txBody>
          <a:bodyPr/>
          <a:lstStyle/>
          <a:p>
            <a:pPr eaLnBrk="1" hangingPunct="1"/>
            <a:r>
              <a:rPr lang="hu-HU" altLang="hu-HU"/>
              <a:t>Gázhűtésű reaktor (MAGNOX)(GCR)</a:t>
            </a:r>
          </a:p>
        </p:txBody>
      </p:sp>
      <p:pic>
        <p:nvPicPr>
          <p:cNvPr id="6147" name="Picture 5" descr="sellafield2%20copy">
            <a:extLst>
              <a:ext uri="{FF2B5EF4-FFF2-40B4-BE49-F238E27FC236}">
                <a16:creationId xmlns:a16="http://schemas.microsoft.com/office/drawing/2014/main" id="{517D1253-C18C-4F94-ABDA-04D677DAB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620713"/>
            <a:ext cx="4176712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44C66F6-BFE6-4BBA-90B6-79482C88135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hu-HU" altLang="hu-HU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60D1060-22BF-481A-A191-06D624230EF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5105400"/>
            <a:ext cx="6400800" cy="1752600"/>
          </a:xfrm>
        </p:spPr>
        <p:txBody>
          <a:bodyPr/>
          <a:lstStyle/>
          <a:p>
            <a:pPr eaLnBrk="1" hangingPunct="1"/>
            <a:r>
              <a:rPr lang="hu-HU" altLang="hu-HU"/>
              <a:t>Gázhűtésű reaktor (AGR)</a:t>
            </a:r>
          </a:p>
        </p:txBody>
      </p:sp>
      <p:pic>
        <p:nvPicPr>
          <p:cNvPr id="7172" name="Picture 4" descr="agcr">
            <a:extLst>
              <a:ext uri="{FF2B5EF4-FFF2-40B4-BE49-F238E27FC236}">
                <a16:creationId xmlns:a16="http://schemas.microsoft.com/office/drawing/2014/main" id="{82A948C1-03DA-4593-8905-34C02D33B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0"/>
            <a:ext cx="7524750" cy="422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3426B1AB-95CA-4E4D-8792-5F3DC8DD076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300788" y="620713"/>
            <a:ext cx="2592387" cy="1800225"/>
          </a:xfrm>
        </p:spPr>
        <p:txBody>
          <a:bodyPr/>
          <a:lstStyle/>
          <a:p>
            <a:pPr eaLnBrk="1" hangingPunct="1"/>
            <a:r>
              <a:rPr lang="hu-HU" altLang="hu-HU"/>
              <a:t>RBKM</a:t>
            </a:r>
          </a:p>
          <a:p>
            <a:pPr eaLnBrk="1" hangingPunct="1"/>
            <a:r>
              <a:rPr lang="hu-HU" altLang="hu-HU"/>
              <a:t>Csernobili</a:t>
            </a:r>
          </a:p>
        </p:txBody>
      </p:sp>
      <p:graphicFrame>
        <p:nvGraphicFramePr>
          <p:cNvPr id="13378" name="Group 66">
            <a:extLst>
              <a:ext uri="{FF2B5EF4-FFF2-40B4-BE49-F238E27FC236}">
                <a16:creationId xmlns:a16="http://schemas.microsoft.com/office/drawing/2014/main" id="{385B2490-9695-493D-B1CA-B41A38A430DA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3662363"/>
          <a:ext cx="8642350" cy="2927350"/>
        </p:xfrm>
        <a:graphic>
          <a:graphicData uri="http://schemas.openxmlformats.org/drawingml/2006/table">
            <a:tbl>
              <a:tblPr/>
              <a:tblGrid>
                <a:gridCol w="2881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1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Urán-üzemanyag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Gőzturbina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Tápvíz 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Nyomócső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Generátor 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 Víz visszafolyás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Grafit moderátor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Kondenzátor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Keringtető szivattyú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Szabályzórúd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Hűtővíz szivattyú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Vízelosztó tartály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Védőgáz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Hőelvezetés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Acélköpeny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Víz/gőz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Tápvízszivattyú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 Betonárnyékolás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Cseppleválasztó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Előmelegítő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 Reaktorépület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Gőz a turbinához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8220" name="Picture 5" descr="611npp">
            <a:extLst>
              <a:ext uri="{FF2B5EF4-FFF2-40B4-BE49-F238E27FC236}">
                <a16:creationId xmlns:a16="http://schemas.microsoft.com/office/drawing/2014/main" id="{15D74D19-9153-4257-8941-D71EA17CD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11863" cy="355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D6A9DDA-1FC6-4801-8374-8292E71EAD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hu-HU" altLang="hu-HU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B2A160F-1FC2-453F-9F57-36E9637A52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hu-HU" altLang="hu-HU"/>
          </a:p>
        </p:txBody>
      </p:sp>
      <p:pic>
        <p:nvPicPr>
          <p:cNvPr id="9220" name="Picture 5" descr="csernobil">
            <a:extLst>
              <a:ext uri="{FF2B5EF4-FFF2-40B4-BE49-F238E27FC236}">
                <a16:creationId xmlns:a16="http://schemas.microsoft.com/office/drawing/2014/main" id="{84DCFBFE-B454-426E-9DEE-AB4A010A2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730250"/>
            <a:ext cx="7345363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09899351-7192-4266-A23A-F661057C8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73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pic>
        <p:nvPicPr>
          <p:cNvPr id="10243" name="Picture 5" descr="hp3">
            <a:extLst>
              <a:ext uri="{FF2B5EF4-FFF2-40B4-BE49-F238E27FC236}">
                <a16:creationId xmlns:a16="http://schemas.microsoft.com/office/drawing/2014/main" id="{2211916E-CC31-4174-8A7F-559863DC5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557338"/>
            <a:ext cx="153352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19">
            <a:extLst>
              <a:ext uri="{FF2B5EF4-FFF2-40B4-BE49-F238E27FC236}">
                <a16:creationId xmlns:a16="http://schemas.microsoft.com/office/drawing/2014/main" id="{209D531B-518A-4164-8FAB-1DE04D20B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1465263"/>
            <a:ext cx="6624637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/>
              <a:t>A gyors tenyésztőreaktor aktív zónája két részből áll. A belsejében helyezkednek el a fűtőelempálcák, amelyek 15 %-osra dúsított UO2/PuO2 keveréket tartalmaznak. Ebben a részben a maghasadások dominálnak, míg a belső részt körülvevő, U-235-ben szegényített uránt tartalmazó UO2-köpenyben az urán 238-as izotópjának Pu-239-é alakulása a meghatározó folyamat. A gyorsreaktorokban a folyamat úgy irányítható, hogy az U-238-ból több hasadóképes Pu-239 keletkezzen, mint amennyi a maghasadásokhoz kell. Mivel mind a maghasadáshoz, mind a plutónium szaporításához gyors neutronok kellenek, ezt a reaktortípust "gyors tenyésztőreaktornak" hívják.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440</Words>
  <Application>Microsoft Office PowerPoint</Application>
  <PresentationFormat>Diavetítés a képernyőre (4:3 oldalarány)</PresentationFormat>
  <Paragraphs>141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6" baseType="lpstr">
      <vt:lpstr>Arial</vt:lpstr>
      <vt:lpstr>Calibri</vt:lpstr>
      <vt:lpstr>Alapértelmezett terv</vt:lpstr>
      <vt:lpstr>Atomerőmű típusok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BMF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C303</dc:creator>
  <cp:lastModifiedBy>pinky</cp:lastModifiedBy>
  <cp:revision>4</cp:revision>
  <dcterms:created xsi:type="dcterms:W3CDTF">2008-03-03T08:04:51Z</dcterms:created>
  <dcterms:modified xsi:type="dcterms:W3CDTF">2020-03-12T07:50:08Z</dcterms:modified>
</cp:coreProperties>
</file>