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337" r:id="rId3"/>
    <p:sldId id="343" r:id="rId4"/>
    <p:sldId id="338" r:id="rId5"/>
    <p:sldId id="360" r:id="rId6"/>
    <p:sldId id="339" r:id="rId7"/>
    <p:sldId id="340" r:id="rId8"/>
    <p:sldId id="341" r:id="rId9"/>
    <p:sldId id="349" r:id="rId10"/>
    <p:sldId id="350" r:id="rId11"/>
    <p:sldId id="351" r:id="rId12"/>
    <p:sldId id="352" r:id="rId13"/>
    <p:sldId id="367" r:id="rId14"/>
    <p:sldId id="372" r:id="rId15"/>
    <p:sldId id="371" r:id="rId16"/>
    <p:sldId id="353" r:id="rId17"/>
    <p:sldId id="354" r:id="rId18"/>
    <p:sldId id="355" r:id="rId19"/>
    <p:sldId id="356" r:id="rId20"/>
    <p:sldId id="373" r:id="rId21"/>
    <p:sldId id="374" r:id="rId22"/>
    <p:sldId id="357" r:id="rId23"/>
    <p:sldId id="358" r:id="rId24"/>
    <p:sldId id="359" r:id="rId25"/>
    <p:sldId id="361" r:id="rId26"/>
    <p:sldId id="296" r:id="rId27"/>
    <p:sldId id="362" r:id="rId28"/>
    <p:sldId id="363" r:id="rId29"/>
    <p:sldId id="364" r:id="rId30"/>
    <p:sldId id="368" r:id="rId31"/>
    <p:sldId id="298" r:id="rId32"/>
    <p:sldId id="304" r:id="rId33"/>
    <p:sldId id="369" r:id="rId34"/>
    <p:sldId id="299" r:id="rId35"/>
    <p:sldId id="301" r:id="rId36"/>
    <p:sldId id="306" r:id="rId37"/>
    <p:sldId id="311" r:id="rId38"/>
    <p:sldId id="312" r:id="rId39"/>
    <p:sldId id="321" r:id="rId40"/>
    <p:sldId id="313" r:id="rId41"/>
    <p:sldId id="320" r:id="rId42"/>
    <p:sldId id="322" r:id="rId43"/>
    <p:sldId id="323" r:id="rId44"/>
    <p:sldId id="327" r:id="rId45"/>
    <p:sldId id="314" r:id="rId46"/>
    <p:sldId id="330" r:id="rId47"/>
    <p:sldId id="331" r:id="rId48"/>
    <p:sldId id="375" r:id="rId49"/>
    <p:sldId id="332" r:id="rId50"/>
    <p:sldId id="333" r:id="rId51"/>
    <p:sldId id="334" r:id="rId52"/>
    <p:sldId id="335" r:id="rId53"/>
    <p:sldId id="365" r:id="rId54"/>
    <p:sldId id="366" r:id="rId55"/>
    <p:sldId id="294" r:id="rId56"/>
  </p:sldIdLst>
  <p:sldSz cx="12192000" cy="6858000"/>
  <p:notesSz cx="9940925" cy="680878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F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Közepesen sötét stílus 1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367" autoAdjust="0"/>
  </p:normalViewPr>
  <p:slideViewPr>
    <p:cSldViewPr snapToGrid="0">
      <p:cViewPr varScale="1">
        <p:scale>
          <a:sx n="67" d="100"/>
          <a:sy n="67" d="100"/>
        </p:scale>
        <p:origin x="-8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5630891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2209A-0041-4717-8DB1-F24752EA91A0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9A3D2-8746-4C35-A51D-10E4BAEECD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7907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63089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5B02B-03AB-4530-8EFC-CD7FDC87E65E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6225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94093" y="3276729"/>
            <a:ext cx="7952740" cy="26809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63089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F2166-F98A-4CE5-AE84-5831D8879F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1946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hűtővíz igény egy paksi </a:t>
            </a:r>
            <a:r>
              <a:rPr lang="hu-HU" smtClean="0"/>
              <a:t>blokk esetében 66 m3/s.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F2166-F98A-4CE5-AE84-5831D8879F58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109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087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042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788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105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46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272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103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68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135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648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367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AAB18-ECCF-4FCA-B934-CCFB57EE9E02}" type="datetimeFigureOut">
              <a:rPr lang="hu-HU" smtClean="0"/>
              <a:t>2020.10.09.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478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24" y="4997994"/>
            <a:ext cx="2200735" cy="165055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314" y="4990862"/>
            <a:ext cx="2168800" cy="16266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179" y="5015990"/>
            <a:ext cx="2152746" cy="16145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775" y="5016011"/>
            <a:ext cx="2102661" cy="157699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502" y="4996793"/>
            <a:ext cx="2152746" cy="161455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96871" y="650451"/>
            <a:ext cx="1051800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000" b="1" dirty="0">
                <a:solidFill>
                  <a:schemeClr val="accent6">
                    <a:lumMod val="50000"/>
                  </a:schemeClr>
                </a:solidFill>
              </a:rPr>
              <a:t>A klímaváltozás várható hatásai Magyarországon</a:t>
            </a:r>
          </a:p>
          <a:p>
            <a:pPr algn="ctr"/>
            <a:endParaRPr lang="hu-HU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hu-HU" sz="3200" dirty="0" smtClean="0">
                <a:solidFill>
                  <a:schemeClr val="accent6">
                    <a:lumMod val="50000"/>
                  </a:schemeClr>
                </a:solidFill>
              </a:rPr>
              <a:t>Dr</a:t>
            </a:r>
            <a:r>
              <a:rPr lang="hu-HU" sz="3200" dirty="0">
                <a:solidFill>
                  <a:schemeClr val="accent6">
                    <a:lumMod val="50000"/>
                  </a:schemeClr>
                </a:solidFill>
              </a:rPr>
              <a:t>. Szabó György</a:t>
            </a:r>
          </a:p>
          <a:p>
            <a:pPr algn="ctr"/>
            <a:r>
              <a:rPr lang="hu-HU" sz="3200" b="1" dirty="0">
                <a:solidFill>
                  <a:schemeClr val="accent6">
                    <a:lumMod val="50000"/>
                  </a:schemeClr>
                </a:solidFill>
              </a:rPr>
              <a:t>Debreceni Egyetem</a:t>
            </a:r>
          </a:p>
          <a:p>
            <a:pPr algn="ctr"/>
            <a:r>
              <a:rPr lang="hu-HU" sz="3200" b="1" dirty="0">
                <a:solidFill>
                  <a:schemeClr val="accent6">
                    <a:lumMod val="50000"/>
                  </a:schemeClr>
                </a:solidFill>
              </a:rPr>
              <a:t>Tájvédelmi és Környezetföldrajzi Tanszék</a:t>
            </a:r>
          </a:p>
          <a:p>
            <a:pPr algn="ctr"/>
            <a:endParaRPr lang="hu-HU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hu-HU" sz="3200" dirty="0">
                <a:solidFill>
                  <a:schemeClr val="accent6">
                    <a:lumMod val="50000"/>
                  </a:schemeClr>
                </a:solidFill>
              </a:rPr>
              <a:t>Heves</a:t>
            </a:r>
          </a:p>
          <a:p>
            <a:pPr algn="ctr"/>
            <a:r>
              <a:rPr lang="hu-HU" sz="3200" dirty="0" smtClean="0">
                <a:solidFill>
                  <a:schemeClr val="accent6">
                    <a:lumMod val="50000"/>
                  </a:schemeClr>
                </a:solidFill>
              </a:rPr>
              <a:t>2020.09.23.</a:t>
            </a:r>
            <a:endParaRPr lang="hu-H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5"/>
          <p:cNvSpPr txBox="1">
            <a:spLocks noChangeArrowheads="1"/>
          </p:cNvSpPr>
          <p:nvPr/>
        </p:nvSpPr>
        <p:spPr bwMode="auto">
          <a:xfrm>
            <a:off x="2523978" y="1342070"/>
            <a:ext cx="8227830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átlagos felszíni hőmérséklet  várható változása a 2081-2100 közötti időszakban az 1986-2005 közötti időszak átlagához </a:t>
            </a:r>
            <a:r>
              <a:rPr lang="hu-HU" altLang="hu-HU" sz="2200" dirty="0" smtClean="0"/>
              <a:t>viszonyítva („A” legoptimistább, „B” legpesszimistább forgatókönyv szerint) </a:t>
            </a:r>
            <a:endParaRPr lang="hu-HU" altLang="hu-HU" sz="2200" dirty="0"/>
          </a:p>
        </p:txBody>
      </p:sp>
      <p:sp>
        <p:nvSpPr>
          <p:cNvPr id="10" name="Szövegdoboz 3"/>
          <p:cNvSpPr txBox="1">
            <a:spLocks noChangeArrowheads="1"/>
          </p:cNvSpPr>
          <p:nvPr/>
        </p:nvSpPr>
        <p:spPr bwMode="auto">
          <a:xfrm>
            <a:off x="1684421" y="6322237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  <p:pic>
        <p:nvPicPr>
          <p:cNvPr id="11" name="Kép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1" y="2598603"/>
            <a:ext cx="9906944" cy="367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5"/>
          <p:cNvSpPr txBox="1">
            <a:spLocks noChangeArrowheads="1"/>
          </p:cNvSpPr>
          <p:nvPr/>
        </p:nvSpPr>
        <p:spPr bwMode="auto">
          <a:xfrm>
            <a:off x="2595282" y="1414686"/>
            <a:ext cx="8229599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átlagos </a:t>
            </a:r>
            <a:r>
              <a:rPr lang="hu-HU" altLang="hu-HU" sz="2200" dirty="0" smtClean="0"/>
              <a:t>csapadékmennyiség várható </a:t>
            </a:r>
            <a:r>
              <a:rPr lang="hu-HU" altLang="hu-HU" sz="2200" dirty="0"/>
              <a:t>változása a 2081-2100 közötti időszakban az 1986-2005 közötti időszak átlagához </a:t>
            </a:r>
            <a:r>
              <a:rPr lang="hu-HU" altLang="hu-HU" sz="2200" dirty="0" smtClean="0"/>
              <a:t>viszonyítva („A” legoptimistább, „B” legpesszimistább forgatókönyv szerint) </a:t>
            </a:r>
            <a:endParaRPr lang="hu-HU" altLang="hu-HU" sz="2200" dirty="0"/>
          </a:p>
        </p:txBody>
      </p:sp>
      <p:sp>
        <p:nvSpPr>
          <p:cNvPr id="10" name="Szövegdoboz 3"/>
          <p:cNvSpPr txBox="1">
            <a:spLocks noChangeArrowheads="1"/>
          </p:cNvSpPr>
          <p:nvPr/>
        </p:nvSpPr>
        <p:spPr bwMode="auto">
          <a:xfrm>
            <a:off x="1976718" y="6345720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  <p:pic>
        <p:nvPicPr>
          <p:cNvPr id="11" name="Kép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18" y="2567191"/>
            <a:ext cx="9466729" cy="377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zövegdoboz 3"/>
          <p:cNvSpPr txBox="1">
            <a:spLocks noChangeArrowheads="1"/>
          </p:cNvSpPr>
          <p:nvPr/>
        </p:nvSpPr>
        <p:spPr bwMode="auto">
          <a:xfrm>
            <a:off x="2290701" y="6350604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  <p:pic>
        <p:nvPicPr>
          <p:cNvPr id="18" name="Picture 7" descr="http://www.blikk.hu/data/cikk/2/12/24/77/cikk_2122477/16_o_jeghegy-NORTH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733" y="1559998"/>
            <a:ext cx="3417326" cy="497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2387333" y="1335201"/>
            <a:ext cx="4632032" cy="5015403"/>
            <a:chOff x="2387333" y="1335201"/>
            <a:chExt cx="4632032" cy="5015403"/>
          </a:xfrm>
        </p:grpSpPr>
        <p:grpSp>
          <p:nvGrpSpPr>
            <p:cNvPr id="10" name="Csoportba foglalás 2"/>
            <p:cNvGrpSpPr>
              <a:grpSpLocks/>
            </p:cNvGrpSpPr>
            <p:nvPr/>
          </p:nvGrpSpPr>
          <p:grpSpPr bwMode="auto">
            <a:xfrm>
              <a:off x="2387333" y="1335201"/>
              <a:ext cx="4632032" cy="5015403"/>
              <a:chOff x="1406340" y="1490620"/>
              <a:chExt cx="5751987" cy="5321377"/>
            </a:xfrm>
          </p:grpSpPr>
          <p:pic>
            <p:nvPicPr>
              <p:cNvPr id="11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5272" y="2205939"/>
                <a:ext cx="5552233" cy="46060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Téglalap 4"/>
              <p:cNvSpPr>
                <a:spLocks noChangeArrowheads="1"/>
              </p:cNvSpPr>
              <p:nvPr/>
            </p:nvSpPr>
            <p:spPr bwMode="auto">
              <a:xfrm>
                <a:off x="1406340" y="1490620"/>
                <a:ext cx="5751987" cy="10123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700" b="1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sz="2200" b="1" dirty="0">
                    <a:solidFill>
                      <a:schemeClr val="tx1"/>
                    </a:solidFill>
                    <a:latin typeface="+mn-lt"/>
                  </a:rPr>
                  <a:t>Globális tengerszint változás 2100-ig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sz="1700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 </a:t>
                </a:r>
              </a:p>
            </p:txBody>
          </p:sp>
        </p:grpSp>
        <p:sp>
          <p:nvSpPr>
            <p:cNvPr id="12" name="Szövegdoboz 11"/>
            <p:cNvSpPr txBox="1"/>
            <p:nvPr/>
          </p:nvSpPr>
          <p:spPr>
            <a:xfrm>
              <a:off x="4006150" y="6042827"/>
              <a:ext cx="510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  Év  </a:t>
              </a:r>
              <a:endParaRPr lang="hu-HU" sz="1400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5953794" y="2335976"/>
              <a:ext cx="7187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  Átlag  </a:t>
              </a:r>
              <a:endParaRPr lang="hu-H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999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zövegdoboz 3"/>
          <p:cNvSpPr txBox="1">
            <a:spLocks noChangeArrowheads="1"/>
          </p:cNvSpPr>
          <p:nvPr/>
        </p:nvSpPr>
        <p:spPr bwMode="auto">
          <a:xfrm>
            <a:off x="3170585" y="6431208"/>
            <a:ext cx="481952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http://discovermagazine.com/2017/june/larsen-c</a:t>
            </a:r>
          </a:p>
        </p:txBody>
      </p:sp>
      <p:sp>
        <p:nvSpPr>
          <p:cNvPr id="15" name="Szövegdoboz 5"/>
          <p:cNvSpPr txBox="1">
            <a:spLocks noChangeArrowheads="1"/>
          </p:cNvSpPr>
          <p:nvPr/>
        </p:nvSpPr>
        <p:spPr bwMode="auto">
          <a:xfrm>
            <a:off x="2529622" y="1284317"/>
            <a:ext cx="822959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Repedés az antarktiszi </a:t>
            </a:r>
            <a:r>
              <a:rPr lang="hu-HU" altLang="hu-HU" sz="2200" dirty="0" err="1"/>
              <a:t>Pine</a:t>
            </a:r>
            <a:r>
              <a:rPr lang="hu-HU" altLang="hu-HU" sz="2200" dirty="0"/>
              <a:t>-sziget egyik gleccserében </a:t>
            </a:r>
          </a:p>
        </p:txBody>
      </p:sp>
      <p:pic>
        <p:nvPicPr>
          <p:cNvPr id="13" name="Picture 2" descr="Jéghe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15" y="1860231"/>
            <a:ext cx="6624638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790" y="3390581"/>
            <a:ext cx="277495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églalap 1"/>
          <p:cNvSpPr>
            <a:spLocks noChangeArrowheads="1"/>
          </p:cNvSpPr>
          <p:nvPr/>
        </p:nvSpPr>
        <p:spPr bwMode="auto">
          <a:xfrm>
            <a:off x="9249190" y="4458968"/>
            <a:ext cx="1352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chemeClr val="tx1"/>
                </a:solidFill>
                <a:latin typeface="Book Antiqua" panose="02040602050305030304" pitchFamily="18" charset="0"/>
              </a:rPr>
              <a:t>Pine-sziget</a:t>
            </a:r>
            <a:endParaRPr lang="hu-HU" altLang="hu-H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18" name="Egyenes összekötő nyíllal 17"/>
          <p:cNvCxnSpPr/>
          <p:nvPr/>
        </p:nvCxnSpPr>
        <p:spPr>
          <a:xfrm flipH="1">
            <a:off x="8906290" y="4697093"/>
            <a:ext cx="431800" cy="5762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10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zövegdoboz 3"/>
          <p:cNvSpPr txBox="1">
            <a:spLocks noChangeArrowheads="1"/>
          </p:cNvSpPr>
          <p:nvPr/>
        </p:nvSpPr>
        <p:spPr bwMode="auto">
          <a:xfrm>
            <a:off x="3273135" y="6324011"/>
            <a:ext cx="481952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http://discovermagazine.com/2017/june/larsen-c</a:t>
            </a:r>
          </a:p>
        </p:txBody>
      </p:sp>
      <p:sp>
        <p:nvSpPr>
          <p:cNvPr id="15" name="Szövegdoboz 5"/>
          <p:cNvSpPr txBox="1">
            <a:spLocks noChangeArrowheads="1"/>
          </p:cNvSpPr>
          <p:nvPr/>
        </p:nvSpPr>
        <p:spPr bwMode="auto">
          <a:xfrm>
            <a:off x="2538168" y="1366884"/>
            <a:ext cx="822959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err="1"/>
              <a:t>Larsen</a:t>
            </a:r>
            <a:r>
              <a:rPr lang="hu-HU" altLang="hu-HU" sz="2200" dirty="0"/>
              <a:t> C </a:t>
            </a:r>
            <a:r>
              <a:rPr lang="hu-HU" altLang="hu-HU" sz="2200" dirty="0" err="1"/>
              <a:t>selfjegének</a:t>
            </a:r>
            <a:r>
              <a:rPr lang="hu-HU" altLang="hu-HU" sz="2200" dirty="0"/>
              <a:t> egy 6000 km</a:t>
            </a:r>
            <a:r>
              <a:rPr lang="hu-HU" altLang="hu-HU" sz="2200" baseline="30000" dirty="0"/>
              <a:t>2</a:t>
            </a:r>
            <a:r>
              <a:rPr lang="hu-HU" altLang="hu-HU" sz="2200" dirty="0"/>
              <a:t>-es darabja 2017 júniusában vált le</a:t>
            </a:r>
          </a:p>
        </p:txBody>
      </p:sp>
      <p:pic>
        <p:nvPicPr>
          <p:cNvPr id="11" name="Picture 10" descr="http://www.erdekesvilag.hu/wp-content/uploads/2013/07/B-15-j%C3%A9ghe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67" y="1948901"/>
            <a:ext cx="6649858" cy="43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87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zövegdoboz 3"/>
          <p:cNvSpPr txBox="1">
            <a:spLocks noChangeArrowheads="1"/>
          </p:cNvSpPr>
          <p:nvPr/>
        </p:nvSpPr>
        <p:spPr bwMode="auto">
          <a:xfrm>
            <a:off x="2319912" y="6431208"/>
            <a:ext cx="354693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err="1" smtClean="0"/>
              <a:t>Copernicus</a:t>
            </a:r>
            <a:r>
              <a:rPr lang="hu-HU" altLang="hu-HU" dirty="0" smtClean="0"/>
              <a:t> Data/Sentinel-1</a:t>
            </a:r>
            <a:endParaRPr lang="hu-HU" alt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43" y="1853268"/>
            <a:ext cx="8098742" cy="4577940"/>
          </a:xfrm>
          <a:prstGeom prst="rect">
            <a:avLst/>
          </a:prstGeom>
        </p:spPr>
      </p:pic>
      <p:sp>
        <p:nvSpPr>
          <p:cNvPr id="15" name="Szövegdoboz 5"/>
          <p:cNvSpPr txBox="1">
            <a:spLocks noChangeArrowheads="1"/>
          </p:cNvSpPr>
          <p:nvPr/>
        </p:nvSpPr>
        <p:spPr bwMode="auto">
          <a:xfrm>
            <a:off x="2529622" y="1284317"/>
            <a:ext cx="822959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smtClean="0"/>
              <a:t>A D28 jéghegy leszakadása az </a:t>
            </a:r>
            <a:r>
              <a:rPr lang="hu-HU" altLang="hu-HU" sz="2200" dirty="0" err="1" smtClean="0"/>
              <a:t>Amery</a:t>
            </a:r>
            <a:r>
              <a:rPr lang="hu-HU" altLang="hu-HU" sz="2200" dirty="0" smtClean="0"/>
              <a:t> </a:t>
            </a:r>
            <a:r>
              <a:rPr lang="hu-HU" altLang="hu-HU" sz="2200" dirty="0" err="1" smtClean="0"/>
              <a:t>selfről</a:t>
            </a:r>
            <a:endParaRPr lang="hu-HU" altLang="hu-HU" sz="2200" dirty="0"/>
          </a:p>
        </p:txBody>
      </p:sp>
    </p:spTree>
    <p:extLst>
      <p:ext uri="{BB962C8B-B14F-4D97-AF65-F5344CB8AC3E}">
        <p14:creationId xmlns:p14="http://schemas.microsoft.com/office/powerpoint/2010/main" val="42587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684421" y="1461264"/>
            <a:ext cx="1010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 tengerszint emelkedése néhány apró csendes-óceáni szigetország (Maldív-szigetek, Kiribati, Tuvalu) megszűnést fogja </a:t>
            </a:r>
            <a:r>
              <a:rPr lang="hu-HU" sz="2400" dirty="0" smtClean="0"/>
              <a:t>eredményezni.</a:t>
            </a:r>
            <a:endParaRPr lang="hu-HU" sz="2400" dirty="0"/>
          </a:p>
        </p:txBody>
      </p:sp>
      <p:pic>
        <p:nvPicPr>
          <p:cNvPr id="1026" name="Picture 2" descr="The Kiribati capital and most populated area, South Tarawa, consists of several islets, connected by a series of causeway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1" y="2520605"/>
            <a:ext cx="6249344" cy="400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8198546" y="2520605"/>
            <a:ext cx="1218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/>
              <a:t>Kiribati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48995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Klímazónák áthelyeződése,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pic>
        <p:nvPicPr>
          <p:cNvPr id="37890" name="Picture 2" descr="KÃ©ptalÃ¡lat a kÃ¶vetkezÅre: âaszÃ¡ly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30" y="3442438"/>
            <a:ext cx="4174261" cy="27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elé nyíl 6"/>
          <p:cNvSpPr/>
          <p:nvPr/>
        </p:nvSpPr>
        <p:spPr>
          <a:xfrm>
            <a:off x="3500122" y="2542977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2213892" y="3002691"/>
            <a:ext cx="2702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Aszálykárok fokozódása</a:t>
            </a:r>
            <a:endParaRPr lang="hu-HU" sz="2000" b="1" dirty="0"/>
          </a:p>
        </p:txBody>
      </p:sp>
      <p:sp>
        <p:nvSpPr>
          <p:cNvPr id="16" name="Téglalap 15"/>
          <p:cNvSpPr/>
          <p:nvPr/>
        </p:nvSpPr>
        <p:spPr>
          <a:xfrm>
            <a:off x="7954336" y="5589795"/>
            <a:ext cx="261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MTI/Varga György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2" name="Picture 4" descr="http://static.origos.hu/s/img/i/1806/20180609eso-nagykanizsa-viz1.jpg?w=644&amp;h=3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17" y="2724534"/>
            <a:ext cx="5694740" cy="284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19"/>
          <p:cNvSpPr txBox="1"/>
          <p:nvPr/>
        </p:nvSpPr>
        <p:spPr>
          <a:xfrm>
            <a:off x="7604175" y="2068625"/>
            <a:ext cx="319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Extrém csapadékesemények</a:t>
            </a:r>
            <a:endParaRPr lang="hu-HU" sz="2000" b="1" dirty="0"/>
          </a:p>
        </p:txBody>
      </p:sp>
      <p:sp>
        <p:nvSpPr>
          <p:cNvPr id="17" name="Jobbra nyíl 16"/>
          <p:cNvSpPr/>
          <p:nvPr/>
        </p:nvSpPr>
        <p:spPr>
          <a:xfrm>
            <a:off x="6187068" y="2118280"/>
            <a:ext cx="674302" cy="35990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2429907" y="6262134"/>
            <a:ext cx="2767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</a:t>
            </a: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http://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ecolounge.hu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4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7" grpId="0" animBg="1"/>
      <p:bldP spid="15" grpId="0"/>
      <p:bldP spid="16" grpId="0"/>
      <p:bldP spid="20" grpId="0"/>
      <p:bldP spid="17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Betegségek terjedése,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pic>
        <p:nvPicPr>
          <p:cNvPr id="31746" name="Picture 2" descr="https://avilagtitkai.com/uploads/article/malaria-2-4127ee00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93" y="3825113"/>
            <a:ext cx="4590207" cy="240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 14"/>
          <p:cNvSpPr/>
          <p:nvPr/>
        </p:nvSpPr>
        <p:spPr>
          <a:xfrm>
            <a:off x="1528954" y="6258652"/>
            <a:ext cx="300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</a:t>
            </a: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http://avilagtitkai.com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2339259" y="3388756"/>
            <a:ext cx="2540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Foltos maláriaszúnyog</a:t>
            </a:r>
            <a:endParaRPr lang="hu-HU" sz="2000" b="1" dirty="0"/>
          </a:p>
        </p:txBody>
      </p:sp>
      <p:pic>
        <p:nvPicPr>
          <p:cNvPr id="31748" name="Picture 4" descr="https://upload.wikimedia.org/wikipedia/commons/thumb/4/4a/Aedes_aegypti_CDC9253.tif/lossy-page1-1280px-Aedes_aegypti_CDC9253.ti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701" y="2821067"/>
            <a:ext cx="4977499" cy="343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7337180" y="2350851"/>
            <a:ext cx="422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 nyugat-nílusi lázat terjesztő szúnyog</a:t>
            </a:r>
            <a:endParaRPr lang="hu-HU" sz="2000" b="1" dirty="0"/>
          </a:p>
        </p:txBody>
      </p:sp>
      <p:sp>
        <p:nvSpPr>
          <p:cNvPr id="18" name="Téglalap 17"/>
          <p:cNvSpPr/>
          <p:nvPr/>
        </p:nvSpPr>
        <p:spPr>
          <a:xfrm>
            <a:off x="8515532" y="6328758"/>
            <a:ext cx="1781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</a:t>
            </a: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i="1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wikipédia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pic>
        <p:nvPicPr>
          <p:cNvPr id="30722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18" y="2802102"/>
            <a:ext cx="5699765" cy="377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 14"/>
          <p:cNvSpPr/>
          <p:nvPr/>
        </p:nvSpPr>
        <p:spPr>
          <a:xfrm>
            <a:off x="3085527" y="6305608"/>
            <a:ext cx="318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https://www.scientias.nl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7305547" y="2321922"/>
            <a:ext cx="3798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 </a:t>
            </a:r>
            <a:r>
              <a:rPr lang="hu-HU" sz="2000" b="1" dirty="0" err="1" smtClean="0"/>
              <a:t>Morterach</a:t>
            </a:r>
            <a:r>
              <a:rPr lang="hu-HU" sz="2000" b="1" dirty="0" smtClean="0"/>
              <a:t> gleccser az Alpokban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0978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1684421" y="309282"/>
            <a:ext cx="406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okai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513340" y="1402568"/>
            <a:ext cx="8293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globális klímaváltozás hátterében elsősorban az üvegházhatású gázok (ÜHG) légköri koncentrációjának növekedése áll. </a:t>
            </a:r>
            <a:endParaRPr lang="hu-HU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172246" y="4013360"/>
            <a:ext cx="404029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legfontosabb üvegházhatású gázok</a:t>
            </a:r>
            <a:endParaRPr lang="hu-HU" sz="32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8027894" y="2442600"/>
            <a:ext cx="3536577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szén-dioxid (CO</a:t>
            </a:r>
            <a:r>
              <a:rPr lang="hu-HU" sz="2400" baseline="-25000" dirty="0" smtClean="0"/>
              <a:t>2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8027894" y="3067135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metán (CH</a:t>
            </a:r>
            <a:r>
              <a:rPr lang="hu-HU" sz="2400" baseline="-25000" dirty="0" smtClean="0"/>
              <a:t>4</a:t>
            </a:r>
            <a:r>
              <a:rPr lang="hu-HU" sz="2400" dirty="0" smtClean="0"/>
              <a:t>) </a:t>
            </a:r>
            <a:endParaRPr lang="hu-HU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8027894" y="3691670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dinitrogén-oxid</a:t>
            </a:r>
            <a:r>
              <a:rPr lang="hu-HU" sz="2400" dirty="0"/>
              <a:t> </a:t>
            </a:r>
            <a:r>
              <a:rPr lang="hu-HU" sz="2400" dirty="0" smtClean="0"/>
              <a:t>(N</a:t>
            </a:r>
            <a:r>
              <a:rPr lang="hu-HU" sz="2400" baseline="-25000" dirty="0" smtClean="0"/>
              <a:t>2</a:t>
            </a:r>
            <a:r>
              <a:rPr lang="hu-HU" sz="2400" dirty="0" smtClean="0"/>
              <a:t>O)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8027894" y="4316205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/>
              <a:t>ó</a:t>
            </a:r>
            <a:r>
              <a:rPr lang="hu-HU" sz="2400" dirty="0" smtClean="0"/>
              <a:t>zon (O</a:t>
            </a:r>
            <a:r>
              <a:rPr lang="hu-HU" sz="2400" baseline="-25000" dirty="0" smtClean="0"/>
              <a:t>3</a:t>
            </a:r>
            <a:r>
              <a:rPr lang="hu-HU" sz="2400" dirty="0" smtClean="0"/>
              <a:t>)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8027894" y="4940740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telített freonok (</a:t>
            </a:r>
            <a:r>
              <a:rPr lang="hu-HU" sz="2400" dirty="0" err="1" smtClean="0"/>
              <a:t>CFC-k</a:t>
            </a:r>
            <a:r>
              <a:rPr lang="hu-HU" sz="2400" dirty="0" smtClean="0"/>
              <a:t>) </a:t>
            </a:r>
            <a:endParaRPr lang="hu-HU" sz="24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8027894" y="5565275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telítetlen freonok(</a:t>
            </a:r>
            <a:r>
              <a:rPr lang="hu-HU" sz="2400" dirty="0" err="1" smtClean="0"/>
              <a:t>HCFC-k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cxnSp>
        <p:nvCxnSpPr>
          <p:cNvPr id="19" name="Egyenes összekötő nyíllal 18"/>
          <p:cNvCxnSpPr>
            <a:stCxn id="12" idx="3"/>
            <a:endCxn id="13" idx="1"/>
          </p:cNvCxnSpPr>
          <p:nvPr/>
        </p:nvCxnSpPr>
        <p:spPr>
          <a:xfrm flipV="1">
            <a:off x="6212541" y="2678365"/>
            <a:ext cx="1815353" cy="1873604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>
            <a:stCxn id="12" idx="3"/>
            <a:endCxn id="14" idx="1"/>
          </p:cNvCxnSpPr>
          <p:nvPr/>
        </p:nvCxnSpPr>
        <p:spPr>
          <a:xfrm flipV="1">
            <a:off x="6212541" y="3302900"/>
            <a:ext cx="1815353" cy="1249069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>
            <a:stCxn id="12" idx="3"/>
            <a:endCxn id="15" idx="1"/>
          </p:cNvCxnSpPr>
          <p:nvPr/>
        </p:nvCxnSpPr>
        <p:spPr>
          <a:xfrm flipV="1">
            <a:off x="6212541" y="3927435"/>
            <a:ext cx="1815353" cy="624534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stCxn id="12" idx="3"/>
            <a:endCxn id="16" idx="1"/>
          </p:cNvCxnSpPr>
          <p:nvPr/>
        </p:nvCxnSpPr>
        <p:spPr>
          <a:xfrm>
            <a:off x="6212541" y="4551969"/>
            <a:ext cx="1815353" cy="1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>
            <a:stCxn id="12" idx="3"/>
            <a:endCxn id="17" idx="1"/>
          </p:cNvCxnSpPr>
          <p:nvPr/>
        </p:nvCxnSpPr>
        <p:spPr>
          <a:xfrm>
            <a:off x="6212541" y="4551969"/>
            <a:ext cx="1815353" cy="624536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stCxn id="12" idx="3"/>
            <a:endCxn id="18" idx="1"/>
          </p:cNvCxnSpPr>
          <p:nvPr/>
        </p:nvCxnSpPr>
        <p:spPr>
          <a:xfrm>
            <a:off x="6212541" y="4551969"/>
            <a:ext cx="1815353" cy="1249071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8027894" y="6189808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kén-hexafluorid</a:t>
            </a:r>
            <a:r>
              <a:rPr lang="hu-HU" sz="2400" dirty="0" smtClean="0"/>
              <a:t> (SF</a:t>
            </a:r>
            <a:r>
              <a:rPr lang="hu-HU" sz="2400" baseline="-25000" dirty="0" smtClean="0"/>
              <a:t>6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cxnSp>
        <p:nvCxnSpPr>
          <p:cNvPr id="27" name="Egyenes összekötő nyíllal 26"/>
          <p:cNvCxnSpPr>
            <a:stCxn id="12" idx="3"/>
            <a:endCxn id="26" idx="1"/>
          </p:cNvCxnSpPr>
          <p:nvPr/>
        </p:nvCxnSpPr>
        <p:spPr>
          <a:xfrm>
            <a:off x="6212541" y="4551969"/>
            <a:ext cx="1815353" cy="1873604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58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195" y="2881819"/>
            <a:ext cx="5720901" cy="3793121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sp>
        <p:nvSpPr>
          <p:cNvPr id="15" name="Téglalap 14"/>
          <p:cNvSpPr/>
          <p:nvPr/>
        </p:nvSpPr>
        <p:spPr>
          <a:xfrm>
            <a:off x="4596326" y="6305608"/>
            <a:ext cx="1676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index.hu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896559" y="1979677"/>
            <a:ext cx="4759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2019 augusztus 18-án </a:t>
            </a:r>
            <a:r>
              <a:rPr lang="hu-HU" sz="2000" b="1" dirty="0" smtClean="0"/>
              <a:t>emléktáblát avattak az első eltűnt izlandi gleccsernek</a:t>
            </a:r>
            <a:endParaRPr lang="hu-HU" sz="20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6346285" y="301942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1986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194" y="2890121"/>
            <a:ext cx="5720901" cy="378482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896559" y="1979677"/>
            <a:ext cx="4759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2019 augusztus 18-án </a:t>
            </a:r>
            <a:r>
              <a:rPr lang="hu-HU" sz="2000" b="1" dirty="0" smtClean="0"/>
              <a:t>emléktáblát avattak az első eltűnt izlandi gleccsernek</a:t>
            </a:r>
            <a:endParaRPr lang="hu-HU" sz="20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346285" y="301942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2019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4596326" y="6305608"/>
            <a:ext cx="1676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index.hu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4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1353393" y="4052978"/>
            <a:ext cx="46977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Szárazföldi vízkészletek drasztikus csökkenése,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656" y="2060312"/>
            <a:ext cx="2647379" cy="4664429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6594615" y="1622337"/>
            <a:ext cx="2294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Az Aral-tó 1989-ben</a:t>
            </a:r>
            <a:endParaRPr lang="hu-HU" sz="2000" b="1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515" y="2060312"/>
            <a:ext cx="2809117" cy="466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9454668" y="1622337"/>
            <a:ext cx="2294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Az Aral-tó 2014-ben</a:t>
            </a:r>
            <a:endParaRPr lang="hu-HU" sz="2000" b="1" dirty="0"/>
          </a:p>
        </p:txBody>
      </p:sp>
      <p:sp>
        <p:nvSpPr>
          <p:cNvPr id="16" name="Téglalap 15"/>
          <p:cNvSpPr/>
          <p:nvPr/>
        </p:nvSpPr>
        <p:spPr>
          <a:xfrm>
            <a:off x="4411480" y="6397996"/>
            <a:ext cx="1781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wikipedia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8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1353393" y="4052978"/>
            <a:ext cx="46977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Szárazföldi vízkészletek drasztikus csökkenése,</a:t>
            </a:r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1353393" y="5086532"/>
            <a:ext cx="45902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Társadalmi, gazdasági problémák fokozódása</a:t>
            </a:r>
            <a:r>
              <a:rPr lang="hu-HU" altLang="hu-HU" sz="2400" dirty="0" smtClean="0"/>
              <a:t>, erősödő migráció,</a:t>
            </a:r>
            <a:endParaRPr lang="hu-HU" altLang="hu-HU" sz="2400" dirty="0"/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sp>
        <p:nvSpPr>
          <p:cNvPr id="15" name="Téglalap 14"/>
          <p:cNvSpPr/>
          <p:nvPr/>
        </p:nvSpPr>
        <p:spPr>
          <a:xfrm>
            <a:off x="6114965" y="6257035"/>
            <a:ext cx="2152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WGBU, 2007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595764" y="1825007"/>
            <a:ext cx="511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Migrációs </a:t>
            </a:r>
            <a:r>
              <a:rPr lang="hu-HU" sz="2000" b="1" dirty="0" err="1" smtClean="0"/>
              <a:t>hotspotok</a:t>
            </a:r>
            <a:r>
              <a:rPr lang="hu-HU" sz="2000" b="1" dirty="0" smtClean="0"/>
              <a:t> és a fő vándorlási irányok</a:t>
            </a:r>
            <a:endParaRPr lang="hu-HU" sz="2000" b="1" dirty="0"/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6114965" y="2389921"/>
            <a:ext cx="5875155" cy="3781808"/>
            <a:chOff x="6114965" y="2389921"/>
            <a:chExt cx="5875155" cy="3781808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4965" y="2389921"/>
              <a:ext cx="5875155" cy="3781808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5" name="Szövegdoboz 4"/>
            <p:cNvSpPr txBox="1"/>
            <p:nvPr/>
          </p:nvSpPr>
          <p:spPr>
            <a:xfrm>
              <a:off x="6535292" y="5286586"/>
              <a:ext cx="191242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Édesvízkészletek degradációja a klímaváltozás miatt</a:t>
              </a:r>
              <a:endParaRPr lang="hu-HU" sz="1100" dirty="0"/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6535292" y="5729157"/>
              <a:ext cx="195296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A klímaváltozás miatt bekövetkező viharok, </a:t>
              </a:r>
              <a:r>
                <a:rPr lang="hu-HU" sz="1100" dirty="0"/>
                <a:t>áradások </a:t>
              </a: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8808565" y="5717473"/>
              <a:ext cx="171237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A klímaváltozás által kiváltott migráció</a:t>
              </a:r>
              <a:endParaRPr lang="hu-HU" sz="1100" dirty="0"/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8808565" y="5298270"/>
              <a:ext cx="191242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Élelmiszertermelés csökkenés a klímaváltozás miatt</a:t>
              </a:r>
              <a:endParaRPr lang="hu-HU" sz="1100" dirty="0"/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11158382" y="5392382"/>
              <a:ext cx="78484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err="1" smtClean="0"/>
                <a:t>Hotspotok</a:t>
              </a:r>
              <a:endParaRPr lang="hu-HU" sz="1100" dirty="0"/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11255021" y="5736394"/>
              <a:ext cx="64895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Fő irányok</a:t>
              </a:r>
              <a:endParaRPr lang="hu-HU" sz="1100" dirty="0"/>
            </a:p>
          </p:txBody>
        </p:sp>
        <p:sp>
          <p:nvSpPr>
            <p:cNvPr id="7" name="Téglalap 6"/>
            <p:cNvSpPr/>
            <p:nvPr/>
          </p:nvSpPr>
          <p:spPr>
            <a:xfrm>
              <a:off x="6182686" y="5184396"/>
              <a:ext cx="2326047" cy="1138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23082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1353393" y="4052978"/>
            <a:ext cx="46977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Szárazföldi vízkészletek drasztikus csökkenése,</a:t>
            </a:r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1353393" y="5086532"/>
            <a:ext cx="45902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Társadalmi, gazdasági problémák fokozódása,</a:t>
            </a:r>
          </a:p>
        </p:txBody>
      </p:sp>
      <p:sp>
        <p:nvSpPr>
          <p:cNvPr id="13" name="Téglalap 12"/>
          <p:cNvSpPr>
            <a:spLocks noChangeArrowheads="1"/>
          </p:cNvSpPr>
          <p:nvPr/>
        </p:nvSpPr>
        <p:spPr bwMode="auto">
          <a:xfrm>
            <a:off x="1353393" y="6120088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Háborús konfliktusok kialakulása.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sp>
        <p:nvSpPr>
          <p:cNvPr id="15" name="Téglalap 14"/>
          <p:cNvSpPr/>
          <p:nvPr/>
        </p:nvSpPr>
        <p:spPr>
          <a:xfrm>
            <a:off x="7655739" y="6488668"/>
            <a:ext cx="3465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Meng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K, &amp; </a:t>
            </a:r>
            <a:r>
              <a:rPr lang="hu-HU" i="1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Cane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M., 2011)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7315662" y="2121867"/>
            <a:ext cx="362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 konfliktusok okai és mélysége </a:t>
            </a:r>
            <a:endParaRPr lang="hu-HU" sz="2000" b="1" dirty="0"/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6147701" y="2637692"/>
            <a:ext cx="5861825" cy="3547984"/>
            <a:chOff x="6147701" y="2637692"/>
            <a:chExt cx="5861825" cy="3547984"/>
          </a:xfrm>
        </p:grpSpPr>
        <p:pic>
          <p:nvPicPr>
            <p:cNvPr id="1026" name="Picture 2" descr="http://www.nature.com/nclimate/journal/v1/n7/images/nclimate1236-f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701" y="2637692"/>
              <a:ext cx="5861825" cy="348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7077382" y="5377763"/>
              <a:ext cx="2467342" cy="8079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hu-HU" sz="1100" dirty="0" smtClean="0"/>
                <a:t>Diplomáciai krízis</a:t>
              </a:r>
            </a:p>
            <a:p>
              <a:pPr>
                <a:spcAft>
                  <a:spcPts val="100"/>
                </a:spcAft>
              </a:pPr>
              <a:r>
                <a:rPr lang="hu-HU" sz="1100" dirty="0" smtClean="0"/>
                <a:t>Tüntetések (részben erőszakosak)</a:t>
              </a:r>
            </a:p>
            <a:p>
              <a:pPr>
                <a:spcAft>
                  <a:spcPts val="100"/>
                </a:spcAft>
              </a:pPr>
              <a:r>
                <a:rPr lang="hu-HU" sz="1100" dirty="0" smtClean="0"/>
                <a:t>Nemzeti szintű erőszakos cselekmények</a:t>
              </a:r>
            </a:p>
            <a:p>
              <a:pPr>
                <a:spcAft>
                  <a:spcPts val="100"/>
                </a:spcAft>
              </a:pPr>
              <a:r>
                <a:rPr lang="hu-HU" sz="1100" dirty="0" smtClean="0"/>
                <a:t>Háborúk</a:t>
              </a:r>
              <a:endParaRPr lang="hu-HU" sz="1100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873281" y="5100764"/>
              <a:ext cx="156491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/>
                <a:t>A konfliktus nagysága</a:t>
              </a:r>
              <a:endParaRPr lang="hu-HU" sz="1200" b="1" dirty="0"/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9869816" y="5143626"/>
              <a:ext cx="120917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/>
                <a:t>A konfliktus oka</a:t>
              </a:r>
              <a:endParaRPr lang="hu-HU" sz="1200" b="1" dirty="0"/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9869816" y="5396813"/>
              <a:ext cx="95250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100" dirty="0" smtClean="0"/>
                <a:t>Vízkészletek</a:t>
              </a:r>
            </a:p>
            <a:p>
              <a:r>
                <a:rPr lang="hu-HU" sz="1100" dirty="0" smtClean="0"/>
                <a:t>Földterületek</a:t>
              </a:r>
            </a:p>
            <a:p>
              <a:r>
                <a:rPr lang="hu-HU" sz="1100" dirty="0" smtClean="0"/>
                <a:t>Halállomány </a:t>
              </a:r>
            </a:p>
            <a:p>
              <a:r>
                <a:rPr lang="hu-HU" sz="1100" dirty="0" err="1" smtClean="0"/>
                <a:t>Biodiverzitás</a:t>
              </a:r>
              <a:endParaRPr lang="hu-HU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6053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43381" y="1331273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éves országos átlaghőmérséklet alakulása Magyarországon 1901-től </a:t>
            </a:r>
            <a:r>
              <a:rPr lang="hu-HU" altLang="hu-HU" sz="2200" dirty="0" smtClean="0"/>
              <a:t>2018-ig </a:t>
            </a:r>
            <a:endParaRPr lang="hu-HU" altLang="hu-HU" sz="2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87" y="1899900"/>
            <a:ext cx="8485834" cy="473983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433931" y="6455069"/>
            <a:ext cx="2024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OMSZ,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2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138" y="2294405"/>
            <a:ext cx="6171633" cy="4220308"/>
          </a:xfrm>
          <a:prstGeom prst="rect">
            <a:avLst/>
          </a:prstGeom>
        </p:spPr>
      </p:pic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31631" y="1678852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éves </a:t>
            </a:r>
            <a:r>
              <a:rPr lang="hu-HU" altLang="hu-HU" sz="2200" dirty="0" smtClean="0"/>
              <a:t>átlaghőmérséklet </a:t>
            </a:r>
            <a:r>
              <a:rPr lang="hu-HU" altLang="hu-HU" sz="2200" dirty="0"/>
              <a:t>(</a:t>
            </a:r>
            <a:r>
              <a:rPr lang="hu-HU" altLang="hu-HU" sz="2200" baseline="30000" dirty="0" err="1"/>
              <a:t>o</a:t>
            </a:r>
            <a:r>
              <a:rPr lang="hu-HU" altLang="hu-HU" sz="2200" dirty="0" err="1"/>
              <a:t>C</a:t>
            </a:r>
            <a:r>
              <a:rPr lang="hu-HU" altLang="hu-HU" sz="2200" dirty="0"/>
              <a:t>) változása 1981 és 2015 között</a:t>
            </a:r>
          </a:p>
        </p:txBody>
      </p:sp>
      <p:sp>
        <p:nvSpPr>
          <p:cNvPr id="5" name="Téglalap 4"/>
          <p:cNvSpPr/>
          <p:nvPr/>
        </p:nvSpPr>
        <p:spPr>
          <a:xfrm>
            <a:off x="4262872" y="6330047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541334" y="1388676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smtClean="0"/>
              <a:t>Az éves középhőmérséklet </a:t>
            </a:r>
            <a:r>
              <a:rPr lang="hu-HU" altLang="hu-HU" sz="2200" dirty="0"/>
              <a:t>(</a:t>
            </a:r>
            <a:r>
              <a:rPr lang="hu-HU" altLang="hu-HU" sz="2200" baseline="30000" dirty="0" err="1"/>
              <a:t>o</a:t>
            </a:r>
            <a:r>
              <a:rPr lang="hu-HU" altLang="hu-HU" sz="2200" dirty="0" err="1"/>
              <a:t>C</a:t>
            </a:r>
            <a:r>
              <a:rPr lang="hu-HU" altLang="hu-HU" sz="2200" dirty="0"/>
              <a:t>) </a:t>
            </a:r>
            <a:r>
              <a:rPr lang="hu-HU" altLang="hu-HU" sz="2200" dirty="0" smtClean="0"/>
              <a:t>alakulása az 1981-2010 közötti időszakban</a:t>
            </a:r>
            <a:endParaRPr lang="hu-HU" altLang="hu-HU" sz="2200" dirty="0"/>
          </a:p>
        </p:txBody>
      </p:sp>
      <p:sp>
        <p:nvSpPr>
          <p:cNvPr id="10" name="Téglalap 9"/>
          <p:cNvSpPr/>
          <p:nvPr/>
        </p:nvSpPr>
        <p:spPr>
          <a:xfrm>
            <a:off x="4262872" y="6330047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92" y="2014706"/>
            <a:ext cx="7638579" cy="431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7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91" y="2045880"/>
            <a:ext cx="7638579" cy="428416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541334" y="1388676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smtClean="0"/>
              <a:t>Az éves középhőmérséklet </a:t>
            </a:r>
            <a:r>
              <a:rPr lang="hu-HU" altLang="hu-HU" sz="2200" dirty="0"/>
              <a:t>(</a:t>
            </a:r>
            <a:r>
              <a:rPr lang="hu-HU" altLang="hu-HU" sz="2200" baseline="30000" dirty="0" err="1"/>
              <a:t>o</a:t>
            </a:r>
            <a:r>
              <a:rPr lang="hu-HU" altLang="hu-HU" sz="2200" dirty="0" err="1"/>
              <a:t>C</a:t>
            </a:r>
            <a:r>
              <a:rPr lang="hu-HU" altLang="hu-HU" sz="2200" dirty="0"/>
              <a:t>) </a:t>
            </a:r>
            <a:r>
              <a:rPr lang="hu-HU" altLang="hu-HU" sz="2200" dirty="0" smtClean="0"/>
              <a:t>alakulása 2018-ban</a:t>
            </a:r>
            <a:endParaRPr lang="hu-HU" altLang="hu-HU" sz="2200" dirty="0"/>
          </a:p>
        </p:txBody>
      </p:sp>
      <p:sp>
        <p:nvSpPr>
          <p:cNvPr id="10" name="Téglalap 9"/>
          <p:cNvSpPr/>
          <p:nvPr/>
        </p:nvSpPr>
        <p:spPr>
          <a:xfrm>
            <a:off x="4262872" y="6330047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/>
          <p:nvPr/>
        </p:nvPicPr>
        <p:blipFill>
          <a:blip r:embed="rId2"/>
          <a:stretch>
            <a:fillRect/>
          </a:stretch>
        </p:blipFill>
        <p:spPr>
          <a:xfrm>
            <a:off x="2586038" y="1971884"/>
            <a:ext cx="7358061" cy="4235885"/>
          </a:xfrm>
          <a:prstGeom prst="rect">
            <a:avLst/>
          </a:prstGeom>
        </p:spPr>
      </p:pic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97653" y="1540997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 hőhullámos napok számának alakulása 1901-2015 között Magyarországon</a:t>
            </a:r>
          </a:p>
        </p:txBody>
      </p:sp>
      <p:sp>
        <p:nvSpPr>
          <p:cNvPr id="10" name="Téglalap 9"/>
          <p:cNvSpPr/>
          <p:nvPr/>
        </p:nvSpPr>
        <p:spPr>
          <a:xfrm>
            <a:off x="2586038" y="6269396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684421" y="309282"/>
            <a:ext cx="406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okai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53042" y="1391147"/>
            <a:ext cx="73424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Az üvegházhatás folyamatának sematikus ábrázolása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30" y="2059954"/>
            <a:ext cx="6054055" cy="4540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églalap 2"/>
          <p:cNvSpPr/>
          <p:nvPr/>
        </p:nvSpPr>
        <p:spPr>
          <a:xfrm>
            <a:off x="7699223" y="2059954"/>
            <a:ext cx="4068336" cy="238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sz="2200" dirty="0" smtClean="0"/>
              <a:t>Jelenleg a </a:t>
            </a:r>
            <a:r>
              <a:rPr lang="hu-HU" sz="2200" dirty="0"/>
              <a:t>Föld egyensúlyi hőmérséklete </a:t>
            </a:r>
            <a:r>
              <a:rPr lang="hu-HU" sz="2200" dirty="0" smtClean="0"/>
              <a:t>+15°C.</a:t>
            </a:r>
          </a:p>
          <a:p>
            <a:pPr algn="just">
              <a:spcBef>
                <a:spcPct val="0"/>
              </a:spcBef>
              <a:spcAft>
                <a:spcPts val="1000"/>
              </a:spcAft>
            </a:pPr>
            <a:endParaRPr lang="hu-HU" sz="2200" dirty="0" smtClean="0"/>
          </a:p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sz="2200" dirty="0" smtClean="0"/>
              <a:t>Ha </a:t>
            </a:r>
            <a:r>
              <a:rPr lang="hu-HU" sz="2200" dirty="0"/>
              <a:t>a </a:t>
            </a:r>
            <a:r>
              <a:rPr lang="hu-HU" sz="2200" dirty="0" smtClean="0"/>
              <a:t>légkör </a:t>
            </a:r>
            <a:r>
              <a:rPr lang="hu-HU" sz="2200" dirty="0"/>
              <a:t>csak nitrogénből és oxigénből állna, akkor a felszíni hőmérséklet -18°C lenne.</a:t>
            </a:r>
          </a:p>
        </p:txBody>
      </p:sp>
    </p:spTree>
    <p:extLst>
      <p:ext uri="{BB962C8B-B14F-4D97-AF65-F5344CB8AC3E}">
        <p14:creationId xmlns:p14="http://schemas.microsoft.com/office/powerpoint/2010/main" val="184034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89107" y="1392348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2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dirty="0"/>
              <a:t>Hőhullámos napok </a:t>
            </a:r>
            <a:r>
              <a:rPr lang="hu-HU" dirty="0" smtClean="0"/>
              <a:t>átlagos száma az </a:t>
            </a:r>
            <a:r>
              <a:rPr lang="hu-HU" dirty="0"/>
              <a:t>1981–2016-es időszakban</a:t>
            </a:r>
            <a:r>
              <a:rPr lang="hu-HU" altLang="hu-HU" dirty="0"/>
              <a:t> időszakban</a:t>
            </a:r>
          </a:p>
        </p:txBody>
      </p:sp>
      <p:sp>
        <p:nvSpPr>
          <p:cNvPr id="10" name="Téglalap 9"/>
          <p:cNvSpPr/>
          <p:nvPr/>
        </p:nvSpPr>
        <p:spPr>
          <a:xfrm>
            <a:off x="1265522" y="6456691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07" y="1823236"/>
            <a:ext cx="6616499" cy="46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97653" y="1411656"/>
            <a:ext cx="950938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sz="2200" dirty="0"/>
              <a:t>A hőhullámok alatti többlethalálozás </a:t>
            </a:r>
            <a:r>
              <a:rPr lang="hu-HU" sz="2200" dirty="0" smtClean="0"/>
              <a:t>(%) </a:t>
            </a:r>
            <a:r>
              <a:rPr lang="hu-HU" sz="2200" dirty="0"/>
              <a:t>Budapest teljes és 65 év feletti lakossága </a:t>
            </a:r>
            <a:r>
              <a:rPr lang="hu-HU" sz="2200" dirty="0" smtClean="0"/>
              <a:t>körében</a:t>
            </a:r>
            <a:r>
              <a:rPr lang="hu-HU" sz="2200" dirty="0"/>
              <a:t> </a:t>
            </a:r>
            <a:r>
              <a:rPr lang="hu-HU" sz="2200" dirty="0" smtClean="0"/>
              <a:t>2000-2010 között</a:t>
            </a:r>
            <a:endParaRPr lang="hu-HU" altLang="hu-HU" sz="2200" dirty="0"/>
          </a:p>
        </p:txBody>
      </p:sp>
      <p:sp>
        <p:nvSpPr>
          <p:cNvPr id="10" name="Téglalap 9"/>
          <p:cNvSpPr/>
          <p:nvPr/>
        </p:nvSpPr>
        <p:spPr>
          <a:xfrm>
            <a:off x="2722771" y="6380214"/>
            <a:ext cx="2715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err="1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Bobvos</a:t>
            </a: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hu-HU" i="1" dirty="0" err="1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., 2014.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453" y="2324456"/>
            <a:ext cx="7711779" cy="39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657395" y="1273184"/>
            <a:ext cx="10218343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smtClean="0"/>
              <a:t>Évszakos </a:t>
            </a:r>
            <a:r>
              <a:rPr lang="hu-HU" altLang="hu-HU" sz="2200" dirty="0"/>
              <a:t>átlaghőmérséklet-változás az </a:t>
            </a:r>
            <a:r>
              <a:rPr lang="hu-HU" sz="2200" dirty="0"/>
              <a:t>1961-1990 közötti </a:t>
            </a:r>
            <a:r>
              <a:rPr lang="hu-HU" sz="2200" dirty="0" smtClean="0"/>
              <a:t>időszak átlagához </a:t>
            </a:r>
            <a:r>
              <a:rPr lang="hu-HU" sz="2200" dirty="0"/>
              <a:t>képest (°C)</a:t>
            </a:r>
            <a:endParaRPr lang="hu-HU" altLang="hu-HU" sz="2200" dirty="0"/>
          </a:p>
        </p:txBody>
      </p:sp>
      <p:sp>
        <p:nvSpPr>
          <p:cNvPr id="10" name="Téglalap 9"/>
          <p:cNvSpPr/>
          <p:nvPr/>
        </p:nvSpPr>
        <p:spPr>
          <a:xfrm>
            <a:off x="1657395" y="6397652"/>
            <a:ext cx="1695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OMSZ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a jövőben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915244" y="1760756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2021-2050</a:t>
            </a:r>
            <a:endParaRPr lang="hu-HU" sz="16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131801" y="1756355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2071-2100</a:t>
            </a:r>
            <a:endParaRPr lang="hu-HU" sz="1600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624364" y="2022780"/>
            <a:ext cx="137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ALADIN-Climate</a:t>
            </a:r>
            <a:endParaRPr lang="hu-HU" sz="14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857719" y="203642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REMO</a:t>
            </a:r>
            <a:endParaRPr lang="hu-HU" sz="1400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062179" y="2022780"/>
            <a:ext cx="137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ALADIN-Climate</a:t>
            </a:r>
            <a:endParaRPr lang="hu-HU" sz="14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9490191" y="202278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REMO</a:t>
            </a:r>
            <a:endParaRPr lang="hu-HU" sz="14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81" y="6436093"/>
            <a:ext cx="6053087" cy="37517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12" y="2282142"/>
            <a:ext cx="8434942" cy="411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97651" y="1308972"/>
            <a:ext cx="950938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Hőhullámos napok számának változása (%), 2021-2050 között az 1991-2020 közötti időszak átlagához viszonyítva, az ALADIN-</a:t>
            </a:r>
            <a:r>
              <a:rPr lang="hu-HU" altLang="hu-HU" sz="2200" dirty="0" err="1"/>
              <a:t>Climate</a:t>
            </a:r>
            <a:r>
              <a:rPr lang="hu-HU" altLang="hu-HU" sz="2200" dirty="0"/>
              <a:t> klímamodell alapján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135" y="2194331"/>
            <a:ext cx="6564624" cy="4452245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2299170" y="6261857"/>
            <a:ext cx="1478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NATéR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a jövőben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3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97653" y="1367265"/>
            <a:ext cx="950938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éves csapadékmennyiség eltérése az 1981-2010 közötti időszak átlagától 1901-2015 között Magyarországon</a:t>
            </a:r>
          </a:p>
        </p:txBody>
      </p:sp>
      <p:sp>
        <p:nvSpPr>
          <p:cNvPr id="10" name="Téglalap 9"/>
          <p:cNvSpPr/>
          <p:nvPr/>
        </p:nvSpPr>
        <p:spPr>
          <a:xfrm>
            <a:off x="1897653" y="6369408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pic>
        <p:nvPicPr>
          <p:cNvPr id="8" name="Kép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53" y="2136706"/>
            <a:ext cx="9389472" cy="400692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csapadékviszonyok alakulása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7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97653" y="1380131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évi csapadékösszeg változása 1961–2015 között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1997616"/>
            <a:ext cx="6739467" cy="4593497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csapadékviszonyok alakulása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157235" y="6221781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</p:spTree>
    <p:extLst>
      <p:ext uri="{BB962C8B-B14F-4D97-AF65-F5344CB8AC3E}">
        <p14:creationId xmlns:p14="http://schemas.microsoft.com/office/powerpoint/2010/main" val="13011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1657395" y="6397652"/>
            <a:ext cx="1695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OMSZ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9"/>
          <p:cNvSpPr txBox="1">
            <a:spLocks noChangeArrowheads="1"/>
          </p:cNvSpPr>
          <p:nvPr/>
        </p:nvSpPr>
        <p:spPr bwMode="auto">
          <a:xfrm>
            <a:off x="1149292" y="1333034"/>
            <a:ext cx="11045587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smtClean="0"/>
              <a:t>Évszakos átlagos csapadékösszeg-változás </a:t>
            </a:r>
            <a:r>
              <a:rPr lang="hu-HU" altLang="hu-HU" sz="2200" dirty="0"/>
              <a:t>az </a:t>
            </a:r>
            <a:r>
              <a:rPr lang="hu-HU" sz="2200" dirty="0"/>
              <a:t>1961-1990 közötti </a:t>
            </a:r>
            <a:r>
              <a:rPr lang="hu-HU" sz="2200" dirty="0" smtClean="0"/>
              <a:t>időszak átlagához </a:t>
            </a:r>
            <a:r>
              <a:rPr lang="hu-HU" sz="2200" dirty="0"/>
              <a:t>képest </a:t>
            </a:r>
            <a:r>
              <a:rPr lang="hu-HU" sz="2200" dirty="0" smtClean="0"/>
              <a:t>(%)</a:t>
            </a:r>
            <a:endParaRPr lang="hu-HU" altLang="hu-HU" sz="22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915244" y="1760756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2021-2050</a:t>
            </a:r>
            <a:endParaRPr lang="hu-HU" sz="1600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8409446" y="1756625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2071-2100</a:t>
            </a:r>
            <a:endParaRPr lang="hu-HU" sz="1600" b="1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2624364" y="2022780"/>
            <a:ext cx="137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ALADIN-Climate</a:t>
            </a:r>
            <a:endParaRPr lang="hu-HU" sz="14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4857719" y="203642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REMO</a:t>
            </a:r>
            <a:endParaRPr lang="hu-HU" sz="1400" b="1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7062179" y="2022780"/>
            <a:ext cx="137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ALADIN-Climate</a:t>
            </a:r>
            <a:endParaRPr lang="hu-HU" sz="1400" b="1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9490191" y="202278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REMO</a:t>
            </a:r>
            <a:endParaRPr lang="hu-HU" sz="1400" b="1" dirty="0"/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712" y="6468918"/>
            <a:ext cx="6168699" cy="32192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41" y="2285186"/>
            <a:ext cx="8455687" cy="4157837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csapadékviszonyok alakulása a jövőben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3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392348"/>
            <a:ext cx="104893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modellek a csapadék intenzitásával </a:t>
            </a:r>
            <a:r>
              <a:rPr lang="hu-HU" altLang="hu-HU" sz="2400" dirty="0"/>
              <a:t>kapcsolatban az ország </a:t>
            </a:r>
            <a:r>
              <a:rPr lang="hu-HU" altLang="hu-HU" sz="2400" dirty="0" smtClean="0"/>
              <a:t>teljes területére, </a:t>
            </a:r>
            <a:r>
              <a:rPr lang="hu-HU" altLang="hu-HU" sz="2400" dirty="0"/>
              <a:t>valamennyi évszakban </a:t>
            </a:r>
            <a:r>
              <a:rPr lang="hu-HU" altLang="hu-HU" sz="2400" dirty="0" smtClean="0"/>
              <a:t>egyértelmű növekedést jeleznek a következő évtizedekre. 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csapadékviszonyok alakulása a jövőben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223663" y="2422160"/>
            <a:ext cx="48723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/>
              <a:t>A </a:t>
            </a:r>
            <a:r>
              <a:rPr lang="hu-HU" altLang="hu-HU" sz="2400" dirty="0" smtClean="0"/>
              <a:t>század </a:t>
            </a:r>
            <a:r>
              <a:rPr lang="hu-HU" altLang="hu-HU" sz="2400" dirty="0"/>
              <a:t>második </a:t>
            </a:r>
            <a:r>
              <a:rPr lang="hu-HU" altLang="hu-HU" sz="2400" dirty="0" smtClean="0"/>
              <a:t>felében – </a:t>
            </a:r>
            <a:r>
              <a:rPr lang="hu-HU" altLang="hu-HU" sz="2400" dirty="0"/>
              <a:t>a nyári hónapok </a:t>
            </a:r>
            <a:r>
              <a:rPr lang="hu-HU" altLang="hu-HU" sz="2400" dirty="0" smtClean="0"/>
              <a:t>kivételével</a:t>
            </a:r>
            <a:r>
              <a:rPr lang="hu-HU" altLang="hu-HU" sz="2400" dirty="0"/>
              <a:t> – </a:t>
            </a:r>
            <a:r>
              <a:rPr lang="hu-HU" altLang="hu-HU" sz="2400" dirty="0" smtClean="0"/>
              <a:t>ugyancsak intenzívebb csapadékeseményekre lehet számítani. </a:t>
            </a:r>
            <a:endParaRPr lang="hu-HU" alt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372" y="2545532"/>
            <a:ext cx="5354180" cy="4015635"/>
          </a:xfrm>
          <a:prstGeom prst="rect">
            <a:avLst/>
          </a:prstGeom>
        </p:spPr>
      </p:pic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1223662" y="4190635"/>
            <a:ext cx="48723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legnagyobb intenzitásnövekedés az őszi időszakban várható. 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6173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övegdoboz 24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392348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folyók vízjárása szélsőségesebbé válik. Ősszel és télen várhatóak nagyobb árhullámok, nyáron pedig a jelenleginél jóval kisebb vízhozamokra lehet számítani.</a:t>
            </a:r>
            <a:endParaRPr lang="hu-HU" altLang="hu-HU" sz="2400" dirty="0"/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4234640" y="2422160"/>
            <a:ext cx="519420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hu-HU" altLang="hu-HU" sz="2400" b="1" dirty="0"/>
              <a:t>intenzívebbé váló csapadékesemények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806357" y="3553022"/>
            <a:ext cx="3275130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fokozódó erózióveszély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898873" y="3557953"/>
            <a:ext cx="379815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növekvő villámárvíz kockázat</a:t>
            </a:r>
            <a:endParaRPr lang="hu-HU" sz="2400" dirty="0"/>
          </a:p>
        </p:txBody>
      </p:sp>
      <p:sp>
        <p:nvSpPr>
          <p:cNvPr id="12" name="Lefelé nyíl 11"/>
          <p:cNvSpPr/>
          <p:nvPr/>
        </p:nvSpPr>
        <p:spPr>
          <a:xfrm>
            <a:off x="8511577" y="2984586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felé nyíl 12"/>
          <p:cNvSpPr/>
          <p:nvPr/>
        </p:nvSpPr>
        <p:spPr>
          <a:xfrm>
            <a:off x="4963358" y="2984586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4213502"/>
            <a:ext cx="104893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Az aszályos időszakokban fokozódik a defláció veszélye. </a:t>
            </a:r>
            <a:endParaRPr lang="hu-HU" altLang="hu-HU" sz="2400" dirty="0"/>
          </a:p>
        </p:txBody>
      </p:sp>
      <p:sp>
        <p:nvSpPr>
          <p:cNvPr id="15" name="Téglalap 14"/>
          <p:cNvSpPr>
            <a:spLocks noChangeArrowheads="1"/>
          </p:cNvSpPr>
          <p:nvPr/>
        </p:nvSpPr>
        <p:spPr bwMode="auto">
          <a:xfrm>
            <a:off x="1223663" y="6216042"/>
            <a:ext cx="104893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klímaváltozás következtében sok </a:t>
            </a:r>
            <a:r>
              <a:rPr lang="hu-HU" altLang="hu-HU" sz="2400" dirty="0"/>
              <a:t>helyen megváltozik a </a:t>
            </a:r>
            <a:r>
              <a:rPr lang="hu-HU" altLang="hu-HU" sz="2400" dirty="0" smtClean="0"/>
              <a:t>fajösszetétel. </a:t>
            </a:r>
            <a:endParaRPr lang="hu-HU" altLang="hu-HU" sz="2400" dirty="0"/>
          </a:p>
        </p:txBody>
      </p:sp>
      <p:sp>
        <p:nvSpPr>
          <p:cNvPr id="19" name="Téglalap 18"/>
          <p:cNvSpPr>
            <a:spLocks noChangeArrowheads="1"/>
          </p:cNvSpPr>
          <p:nvPr/>
        </p:nvSpPr>
        <p:spPr bwMode="auto">
          <a:xfrm>
            <a:off x="1223663" y="4873982"/>
            <a:ext cx="104893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</a:t>
            </a:r>
            <a:r>
              <a:rPr lang="hu-HU" altLang="hu-HU" sz="2400" dirty="0" err="1" smtClean="0"/>
              <a:t>természetközeli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élőhelytípusok</a:t>
            </a:r>
            <a:r>
              <a:rPr lang="hu-HU" altLang="hu-HU" sz="2400" dirty="0" smtClean="0"/>
              <a:t> </a:t>
            </a:r>
            <a:r>
              <a:rPr lang="hu-HU" altLang="hu-HU" sz="2400" dirty="0"/>
              <a:t>80%-át veszélyezteti a </a:t>
            </a:r>
            <a:r>
              <a:rPr lang="hu-HU" altLang="hu-HU" sz="2400" dirty="0" smtClean="0"/>
              <a:t>klímaváltozás. A </a:t>
            </a:r>
            <a:r>
              <a:rPr lang="hu-HU" altLang="hu-HU" sz="2400" dirty="0"/>
              <a:t>legnagyobb veszélyben a vizes </a:t>
            </a:r>
            <a:r>
              <a:rPr lang="hu-HU" altLang="hu-HU" sz="2400" dirty="0" smtClean="0"/>
              <a:t>élőhely típusok </a:t>
            </a:r>
            <a:r>
              <a:rPr lang="hu-HU" altLang="hu-HU" sz="2400" dirty="0"/>
              <a:t>(láprétek, láperdők, mocsári és ártéri élőhelyek) </a:t>
            </a:r>
            <a:r>
              <a:rPr lang="hu-HU" altLang="hu-HU" sz="2400" dirty="0" smtClean="0"/>
              <a:t>vannak.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331392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  <p:bldP spid="8" grpId="0" animBg="1"/>
      <p:bldP spid="9" grpId="0" animBg="1"/>
      <p:bldP spid="11" grpId="0" animBg="1"/>
      <p:bldP spid="12" grpId="0" animBg="1"/>
      <p:bldP spid="13" grpId="0" animBg="1"/>
      <p:bldP spid="14" grpId="0"/>
      <p:bldP spid="15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Komoly gondot jelent az őshonos fajok visszaszorulása, az </a:t>
            </a:r>
            <a:r>
              <a:rPr lang="hu-HU" altLang="hu-HU" sz="2400" dirty="0" err="1" smtClean="0"/>
              <a:t>invazív</a:t>
            </a:r>
            <a:r>
              <a:rPr lang="hu-HU" altLang="hu-HU" sz="2400" dirty="0" smtClean="0"/>
              <a:t> fajok terjedése.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16858" y="2456786"/>
            <a:ext cx="2516514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Hazai </a:t>
            </a:r>
            <a:r>
              <a:rPr lang="hu-HU" sz="2400" dirty="0" err="1" smtClean="0"/>
              <a:t>invazív</a:t>
            </a:r>
            <a:r>
              <a:rPr lang="hu-HU" sz="2400" dirty="0" smtClean="0"/>
              <a:t> fajok: </a:t>
            </a:r>
            <a:endParaRPr lang="hu-HU" sz="2400" dirty="0"/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4968685" y="6106139"/>
            <a:ext cx="13983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parlagfű</a:t>
            </a:r>
            <a:endParaRPr lang="hu-HU" altLang="hu-HU" sz="2400" dirty="0"/>
          </a:p>
        </p:txBody>
      </p:sp>
      <p:pic>
        <p:nvPicPr>
          <p:cNvPr id="1026" name="Picture 2" descr="ParlagfÅ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27" y="2497673"/>
            <a:ext cx="5560287" cy="40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06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406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okai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Kép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24" y="2469061"/>
            <a:ext cx="9399494" cy="3814838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2458571" y="1638064"/>
            <a:ext cx="838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CO</a:t>
            </a:r>
            <a:r>
              <a:rPr lang="hu-HU" sz="2200" b="1" baseline="-25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a CH</a:t>
            </a:r>
            <a:r>
              <a:rPr lang="hu-HU" sz="2200" b="1" baseline="-25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és a N</a:t>
            </a:r>
            <a:r>
              <a:rPr lang="hu-HU" sz="2200" b="1" baseline="-25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 globális légköri koncentrációjának alakulása 1850-2013 között</a:t>
            </a:r>
          </a:p>
        </p:txBody>
      </p:sp>
      <p:sp>
        <p:nvSpPr>
          <p:cNvPr id="9" name="Téglalap 8"/>
          <p:cNvSpPr/>
          <p:nvPr/>
        </p:nvSpPr>
        <p:spPr>
          <a:xfrm>
            <a:off x="1949824" y="6299480"/>
            <a:ext cx="2017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(Forrás: IPCC, 2014)</a:t>
            </a:r>
            <a:endParaRPr lang="hu-HU" sz="1600" i="1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6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Komoly gondot jelent az őshonos fajok visszaszorulása, az </a:t>
            </a:r>
            <a:r>
              <a:rPr lang="hu-HU" altLang="hu-HU" sz="2400" dirty="0" err="1" smtClean="0"/>
              <a:t>invazív</a:t>
            </a:r>
            <a:r>
              <a:rPr lang="hu-HU" altLang="hu-HU" sz="2400" dirty="0" smtClean="0"/>
              <a:t> fajok terjedése.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16858" y="2456786"/>
            <a:ext cx="2516514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Hazai </a:t>
            </a:r>
            <a:r>
              <a:rPr lang="hu-HU" sz="2400" dirty="0" err="1" smtClean="0"/>
              <a:t>invazív</a:t>
            </a:r>
            <a:r>
              <a:rPr lang="hu-HU" sz="2400" dirty="0" smtClean="0"/>
              <a:t> fajok: 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733" y="2733912"/>
            <a:ext cx="2877218" cy="383389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939" y="2729324"/>
            <a:ext cx="2859203" cy="3838480"/>
          </a:xfrm>
          <a:prstGeom prst="rect">
            <a:avLst/>
          </a:prstGeom>
        </p:spPr>
      </p:pic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3710687" y="6106139"/>
            <a:ext cx="1925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Selyemkóró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5479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Komoly gondot jelent az őshonos fajok visszaszorulása, az </a:t>
            </a:r>
            <a:r>
              <a:rPr lang="hu-HU" altLang="hu-HU" sz="2400" dirty="0" err="1" smtClean="0"/>
              <a:t>invazív</a:t>
            </a:r>
            <a:r>
              <a:rPr lang="hu-HU" altLang="hu-HU" sz="2400" dirty="0" smtClean="0"/>
              <a:t> fajok terjedése.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16858" y="2456786"/>
            <a:ext cx="2516514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Hazai </a:t>
            </a:r>
            <a:r>
              <a:rPr lang="hu-HU" sz="2400" dirty="0" err="1" smtClean="0"/>
              <a:t>invazív</a:t>
            </a:r>
            <a:r>
              <a:rPr lang="hu-HU" sz="2400" dirty="0" smtClean="0"/>
              <a:t> fajok: </a:t>
            </a:r>
            <a:endParaRPr lang="hu-HU" sz="2400" dirty="0"/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4636552" y="6106139"/>
            <a:ext cx="1569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bálványfa</a:t>
            </a:r>
            <a:endParaRPr lang="hu-HU" alt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873" y="2497673"/>
            <a:ext cx="5426842" cy="407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Komoly gondot jelent az őshonos fajok visszaszorulása, az </a:t>
            </a:r>
            <a:r>
              <a:rPr lang="hu-HU" altLang="hu-HU" sz="2400" dirty="0" err="1" smtClean="0"/>
              <a:t>invazív</a:t>
            </a:r>
            <a:r>
              <a:rPr lang="hu-HU" altLang="hu-HU" sz="2400" dirty="0" smtClean="0"/>
              <a:t> fajok terjedése.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16858" y="2456786"/>
            <a:ext cx="2516514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Hazai </a:t>
            </a:r>
            <a:r>
              <a:rPr lang="hu-HU" sz="2400" dirty="0" err="1" smtClean="0"/>
              <a:t>invazív</a:t>
            </a:r>
            <a:r>
              <a:rPr lang="hu-HU" sz="2400" dirty="0" smtClean="0"/>
              <a:t> fajok: </a:t>
            </a:r>
            <a:endParaRPr lang="hu-HU" sz="2400" dirty="0"/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2800863" y="6106139"/>
            <a:ext cx="2835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Ázsiai tigrisszúnyog</a:t>
            </a:r>
            <a:endParaRPr lang="hu-HU" altLang="hu-HU" sz="2400" dirty="0"/>
          </a:p>
        </p:txBody>
      </p:sp>
      <p:pic>
        <p:nvPicPr>
          <p:cNvPr id="2050" name="Picture 2" descr="Ãzsiai tigrisszÃºny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42" y="2497673"/>
            <a:ext cx="6111306" cy="40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92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Komoly gondot jelent az őshonos fajok visszaszorulása, az </a:t>
            </a:r>
            <a:r>
              <a:rPr lang="hu-HU" altLang="hu-HU" sz="2400" dirty="0" err="1" smtClean="0"/>
              <a:t>invazív</a:t>
            </a:r>
            <a:r>
              <a:rPr lang="hu-HU" altLang="hu-HU" sz="2400" dirty="0" smtClean="0"/>
              <a:t> fajok terjedése.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16858" y="2456786"/>
            <a:ext cx="2516514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Hazai </a:t>
            </a:r>
            <a:r>
              <a:rPr lang="hu-HU" sz="2400" dirty="0" err="1" smtClean="0"/>
              <a:t>invazív</a:t>
            </a:r>
            <a:r>
              <a:rPr lang="hu-HU" sz="2400" dirty="0" smtClean="0"/>
              <a:t> fajok: </a:t>
            </a:r>
            <a:endParaRPr lang="hu-HU" sz="2400" dirty="0"/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3376858" y="6106139"/>
            <a:ext cx="2835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Spanyol csupaszcsiga</a:t>
            </a:r>
            <a:endParaRPr lang="hu-HU" altLang="hu-HU" sz="2400" dirty="0"/>
          </a:p>
        </p:txBody>
      </p:sp>
      <p:pic>
        <p:nvPicPr>
          <p:cNvPr id="3074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3" y="2529163"/>
            <a:ext cx="5384854" cy="403864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47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humán-egészségügyi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Hőhullámok komoly terhelést jelentenek, különösen az idősek, a szív- és érrendszeri megbetegedésben szenvedők és a gyereke számára.</a:t>
            </a:r>
            <a:endParaRPr lang="hu-HU" altLang="hu-HU" sz="2400" dirty="0"/>
          </a:p>
        </p:txBody>
      </p:sp>
      <p:pic>
        <p:nvPicPr>
          <p:cNvPr id="1026" name="Picture 2" descr="KÃ©ptalÃ¡lat a kÃ¶vetkezÅre: âhÅhullÃ¡mok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95" y="2881520"/>
            <a:ext cx="4889500" cy="325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161" y="2881520"/>
            <a:ext cx="4612736" cy="32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humán-egészségügyi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Hőhullámok komoly terhelést jelentenek, különösen az idősek, a szív- és érrendszeri megbetegedésben szenvedők és a gyereke számára.</a:t>
            </a:r>
            <a:endParaRPr lang="hu-HU" altLang="hu-HU" sz="2400" dirty="0"/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1223663" y="2568626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sz="2400" dirty="0" smtClean="0"/>
              <a:t>Súlyosbíthatja a helyzetet, hogy a </a:t>
            </a:r>
            <a:r>
              <a:rPr lang="hu-HU" sz="2400" dirty="0"/>
              <a:t>hőhullámokhoz kapcsolódóan </a:t>
            </a:r>
            <a:r>
              <a:rPr lang="hu-HU" sz="2400" dirty="0" smtClean="0"/>
              <a:t>egyre gyakrabban </a:t>
            </a:r>
            <a:r>
              <a:rPr lang="hu-HU" sz="2400" dirty="0"/>
              <a:t>alakulhatnak ki Los Angeles típusú </a:t>
            </a:r>
            <a:r>
              <a:rPr lang="hu-HU" sz="2400" dirty="0" err="1"/>
              <a:t>szmoghelyzetek</a:t>
            </a:r>
            <a:r>
              <a:rPr lang="hu-HU" sz="2400" dirty="0"/>
              <a:t> </a:t>
            </a:r>
            <a:r>
              <a:rPr lang="hu-HU" sz="2400" dirty="0" smtClean="0"/>
              <a:t>is. </a:t>
            </a:r>
            <a:endParaRPr lang="hu-HU" altLang="hu-HU" sz="2400" dirty="0"/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1223662" y="5099084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/>
              <a:t>Ú</a:t>
            </a:r>
            <a:r>
              <a:rPr lang="hu-HU" altLang="hu-HU" sz="2400" dirty="0" smtClean="0"/>
              <a:t>j kórokozók, betegségek megjelenésére is kell felkészülni.</a:t>
            </a:r>
            <a:endParaRPr lang="hu-HU" altLang="hu-HU" sz="2400" dirty="0"/>
          </a:p>
        </p:txBody>
      </p:sp>
      <p:sp>
        <p:nvSpPr>
          <p:cNvPr id="13" name="Téglalap 12"/>
          <p:cNvSpPr>
            <a:spLocks noChangeArrowheads="1"/>
          </p:cNvSpPr>
          <p:nvPr/>
        </p:nvSpPr>
        <p:spPr bwMode="auto">
          <a:xfrm>
            <a:off x="1223663" y="3649189"/>
            <a:ext cx="107036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/>
              <a:t>Az éghajlat melegedése kedvez a szúnyogok, kullancsok, rágcsálók elszaporodásának, így az általuk terjesztett betegségek (Lyme kór, kullancs </a:t>
            </a:r>
            <a:r>
              <a:rPr lang="hu-HU" altLang="hu-HU" sz="2400" dirty="0" err="1"/>
              <a:t>encephalitis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hantavírusok</a:t>
            </a:r>
            <a:r>
              <a:rPr lang="hu-HU" altLang="hu-HU" sz="2400" dirty="0"/>
              <a:t>, nyugat-nílusi vírus</a:t>
            </a:r>
            <a:r>
              <a:rPr lang="hu-HU" altLang="hu-HU" sz="2400" dirty="0" smtClean="0"/>
              <a:t>) gyakorisága nőni fog.</a:t>
            </a:r>
            <a:endParaRPr lang="hu-HU" alt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3047657" y="6083777"/>
            <a:ext cx="219335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chikungunya</a:t>
            </a:r>
            <a:r>
              <a:rPr lang="hu-HU" sz="2400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láz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5515658" y="6083777"/>
            <a:ext cx="153118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hu-HU" sz="2400" dirty="0" err="1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dengue</a:t>
            </a:r>
            <a:r>
              <a:rPr lang="hu-HU" sz="24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láz</a:t>
            </a:r>
          </a:p>
        </p:txBody>
      </p:sp>
      <p:sp>
        <p:nvSpPr>
          <p:cNvPr id="5" name="Téglalap 4"/>
          <p:cNvSpPr/>
          <p:nvPr/>
        </p:nvSpPr>
        <p:spPr>
          <a:xfrm>
            <a:off x="7321490" y="6076019"/>
            <a:ext cx="185531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hu-HU" sz="2400" dirty="0" err="1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rift-völgyi</a:t>
            </a:r>
            <a:r>
              <a:rPr lang="hu-HU" sz="24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láz </a:t>
            </a:r>
          </a:p>
        </p:txBody>
      </p:sp>
      <p:sp>
        <p:nvSpPr>
          <p:cNvPr id="14" name="Téglalap 13"/>
          <p:cNvSpPr/>
          <p:nvPr/>
        </p:nvSpPr>
        <p:spPr>
          <a:xfrm>
            <a:off x="1657395" y="6083777"/>
            <a:ext cx="112082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hu-HU" sz="24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malária</a:t>
            </a:r>
          </a:p>
        </p:txBody>
      </p:sp>
      <p:sp>
        <p:nvSpPr>
          <p:cNvPr id="15" name="Lefelé nyíl 14"/>
          <p:cNvSpPr/>
          <p:nvPr/>
        </p:nvSpPr>
        <p:spPr>
          <a:xfrm>
            <a:off x="2060992" y="5560749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felé nyíl 15"/>
          <p:cNvSpPr/>
          <p:nvPr/>
        </p:nvSpPr>
        <p:spPr>
          <a:xfrm>
            <a:off x="4005233" y="5560749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felé nyíl 16"/>
          <p:cNvSpPr/>
          <p:nvPr/>
        </p:nvSpPr>
        <p:spPr>
          <a:xfrm>
            <a:off x="6133617" y="5560749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Lefelé nyíl 17"/>
          <p:cNvSpPr/>
          <p:nvPr/>
        </p:nvSpPr>
        <p:spPr>
          <a:xfrm>
            <a:off x="8092335" y="5560749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85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 animBg="1"/>
      <p:bldP spid="4" grpId="0" animBg="1"/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gazdasági ágazatok közül a mezőgazdaságra lesz a legnagyobb hatása a klímaváltozásnak. </a:t>
            </a:r>
            <a:endParaRPr lang="hu-HU" altLang="hu-HU" sz="2400" dirty="0"/>
          </a:p>
        </p:txBody>
      </p:sp>
      <p:sp>
        <p:nvSpPr>
          <p:cNvPr id="6" name="Lekerekített téglalap 5"/>
          <p:cNvSpPr/>
          <p:nvPr/>
        </p:nvSpPr>
        <p:spPr>
          <a:xfrm>
            <a:off x="1379620" y="3982186"/>
            <a:ext cx="2408255" cy="16014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Nő az </a:t>
            </a:r>
            <a:r>
              <a:rPr lang="hu-HU" altLang="hu-HU" sz="2200" dirty="0">
                <a:solidFill>
                  <a:schemeClr val="tx1"/>
                </a:solidFill>
              </a:rPr>
              <a:t>aszályos időszakok </a:t>
            </a:r>
            <a:r>
              <a:rPr lang="hu-HU" altLang="hu-HU" sz="2200" dirty="0" smtClean="0">
                <a:solidFill>
                  <a:schemeClr val="tx1"/>
                </a:solidFill>
              </a:rPr>
              <a:t>hossza </a:t>
            </a:r>
            <a:r>
              <a:rPr lang="hu-HU" altLang="hu-HU" sz="2200" dirty="0">
                <a:solidFill>
                  <a:schemeClr val="tx1"/>
                </a:solidFill>
              </a:rPr>
              <a:t>és </a:t>
            </a:r>
            <a:r>
              <a:rPr lang="hu-HU" altLang="hu-HU" sz="2200" dirty="0" smtClean="0">
                <a:solidFill>
                  <a:schemeClr val="tx1"/>
                </a:solidFill>
              </a:rPr>
              <a:t>gyakorisága.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0" name="Lekerekített téglalap 19"/>
          <p:cNvSpPr/>
          <p:nvPr/>
        </p:nvSpPr>
        <p:spPr>
          <a:xfrm>
            <a:off x="4092766" y="3982186"/>
            <a:ext cx="2408255" cy="16014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Nő a belvizek gyakorisága, </a:t>
            </a:r>
            <a:r>
              <a:rPr lang="hu-HU" altLang="hu-HU" sz="2200" dirty="0">
                <a:solidFill>
                  <a:schemeClr val="tx1"/>
                </a:solidFill>
              </a:rPr>
              <a:t>különösen a téli </a:t>
            </a:r>
            <a:r>
              <a:rPr lang="hu-HU" altLang="hu-HU" sz="2200" dirty="0" smtClean="0">
                <a:solidFill>
                  <a:schemeClr val="tx1"/>
                </a:solidFill>
              </a:rPr>
              <a:t>időszakban.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2" name="Lekerekített téglalap 21"/>
          <p:cNvSpPr/>
          <p:nvPr/>
        </p:nvSpPr>
        <p:spPr>
          <a:xfrm>
            <a:off x="6805912" y="3982186"/>
            <a:ext cx="2408255" cy="16014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 talajerózió </a:t>
            </a:r>
            <a:r>
              <a:rPr lang="hu-HU" altLang="hu-HU" sz="2200" dirty="0">
                <a:solidFill>
                  <a:schemeClr val="tx1"/>
                </a:solidFill>
              </a:rPr>
              <a:t>kockázata is </a:t>
            </a:r>
            <a:r>
              <a:rPr lang="hu-HU" altLang="hu-HU" sz="2200" dirty="0" smtClean="0">
                <a:solidFill>
                  <a:schemeClr val="tx1"/>
                </a:solidFill>
              </a:rPr>
              <a:t>fokozódik.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3" name="Lekerekített téglalap 22"/>
          <p:cNvSpPr/>
          <p:nvPr/>
        </p:nvSpPr>
        <p:spPr>
          <a:xfrm>
            <a:off x="9519059" y="3982186"/>
            <a:ext cx="2408255" cy="16014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Új kártevők</a:t>
            </a:r>
            <a:r>
              <a:rPr lang="hu-HU" altLang="hu-HU" sz="2200" dirty="0">
                <a:solidFill>
                  <a:schemeClr val="tx1"/>
                </a:solidFill>
              </a:rPr>
              <a:t>, </a:t>
            </a:r>
            <a:r>
              <a:rPr lang="hu-HU" altLang="hu-HU" sz="2200" dirty="0" smtClean="0">
                <a:solidFill>
                  <a:schemeClr val="tx1"/>
                </a:solidFill>
              </a:rPr>
              <a:t>kórokozók jelenhetnek meg.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0" name="Lefelé nyíl 9"/>
          <p:cNvSpPr/>
          <p:nvPr/>
        </p:nvSpPr>
        <p:spPr>
          <a:xfrm>
            <a:off x="2377596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felé nyíl 10"/>
          <p:cNvSpPr/>
          <p:nvPr/>
        </p:nvSpPr>
        <p:spPr>
          <a:xfrm>
            <a:off x="5105748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felé nyíl 11"/>
          <p:cNvSpPr/>
          <p:nvPr/>
        </p:nvSpPr>
        <p:spPr>
          <a:xfrm>
            <a:off x="7833900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felé nyíl 12"/>
          <p:cNvSpPr/>
          <p:nvPr/>
        </p:nvSpPr>
        <p:spPr>
          <a:xfrm>
            <a:off x="10562052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0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 animBg="1"/>
      <p:bldP spid="20" grpId="0" animBg="1"/>
      <p:bldP spid="22" grpId="0" animBg="1"/>
      <p:bldP spid="2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272828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Probléma lehet a hűtővízigények kielégítésében a nyári hónapokban.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Az ipari szektoron belül várhatóan az energiaszektorra lesz a legnagyobb hatása a klímaváltozásnak. </a:t>
            </a:r>
            <a:endParaRPr lang="hu-HU" altLang="hu-HU" sz="2400" dirty="0"/>
          </a:p>
        </p:txBody>
      </p:sp>
      <p:sp>
        <p:nvSpPr>
          <p:cNvPr id="15" name="Lefelé nyíl 14"/>
          <p:cNvSpPr/>
          <p:nvPr/>
        </p:nvSpPr>
        <p:spPr>
          <a:xfrm>
            <a:off x="2264760" y="2492671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419" y="2613590"/>
            <a:ext cx="6478848" cy="3642553"/>
          </a:xfrm>
          <a:prstGeom prst="rect">
            <a:avLst/>
          </a:prstGeom>
        </p:spPr>
      </p:pic>
      <p:sp>
        <p:nvSpPr>
          <p:cNvPr id="24" name="Téglalap 23"/>
          <p:cNvSpPr/>
          <p:nvPr/>
        </p:nvSpPr>
        <p:spPr>
          <a:xfrm>
            <a:off x="4629419" y="6256143"/>
            <a:ext cx="2872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https://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infostart.hu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27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 animBg="1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272828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Probléma lehet a hűtővízigények kielégítésében a nyári hónapokban.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hu-HU" altLang="hu-HU" sz="2400" dirty="0" smtClean="0"/>
              <a:t>Az ipari szektoron belül várhatóan az energiaszektorra lesz a legnagyobb hatása a klímaváltozásnak. </a:t>
            </a:r>
            <a:endParaRPr lang="hu-HU" altLang="hu-HU" sz="2400" dirty="0"/>
          </a:p>
        </p:txBody>
      </p:sp>
      <p:sp>
        <p:nvSpPr>
          <p:cNvPr id="15" name="Lefelé nyíl 14"/>
          <p:cNvSpPr/>
          <p:nvPr/>
        </p:nvSpPr>
        <p:spPr>
          <a:xfrm>
            <a:off x="2264760" y="2492671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4297415" y="6344278"/>
            <a:ext cx="2872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https://nepszava.hu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415" y="3111884"/>
            <a:ext cx="7548749" cy="3144259"/>
          </a:xfrm>
          <a:prstGeom prst="rect">
            <a:avLst/>
          </a:prstGeom>
        </p:spPr>
      </p:pic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5516501" y="2484639"/>
            <a:ext cx="559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A Paksi Atomerőmű hűtővíz-csatornája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1786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272828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Probléma lehet a hűtővízigények kielégítésében a nyári hónapokban.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3" name="Lekerekített téglalap 22"/>
          <p:cNvSpPr/>
          <p:nvPr/>
        </p:nvSpPr>
        <p:spPr>
          <a:xfrm>
            <a:off x="3996884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Az erősödő viharok veszélyeztetik az energetikai infrastruktúrát.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Az ipari szektoron belül várhatóan az energiaszektorra lesz a legnagyobb hatása a klímaváltozásnak. </a:t>
            </a:r>
            <a:endParaRPr lang="hu-HU" altLang="hu-HU" sz="2400" dirty="0"/>
          </a:p>
        </p:txBody>
      </p:sp>
      <p:sp>
        <p:nvSpPr>
          <p:cNvPr id="15" name="Lefelé nyíl 14"/>
          <p:cNvSpPr/>
          <p:nvPr/>
        </p:nvSpPr>
        <p:spPr>
          <a:xfrm>
            <a:off x="2264760" y="2492671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felé nyíl 15"/>
          <p:cNvSpPr/>
          <p:nvPr/>
        </p:nvSpPr>
        <p:spPr>
          <a:xfrm>
            <a:off x="5039131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23" y="2724470"/>
            <a:ext cx="5014691" cy="37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2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406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okai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272950" y="1480389"/>
            <a:ext cx="838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200" b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légkör CO</a:t>
            </a:r>
            <a:r>
              <a:rPr lang="hu-HU" sz="2200" b="1" baseline="-25000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hu-HU" sz="2200" b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tartalma  2019 októberében</a:t>
            </a:r>
          </a:p>
        </p:txBody>
      </p:sp>
      <p:sp>
        <p:nvSpPr>
          <p:cNvPr id="9" name="Téglalap 8"/>
          <p:cNvSpPr/>
          <p:nvPr/>
        </p:nvSpPr>
        <p:spPr>
          <a:xfrm>
            <a:off x="3257009" y="6299480"/>
            <a:ext cx="3052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(Forrás: </a:t>
            </a:r>
            <a:r>
              <a:rPr lang="hu-HU" i="1" dirty="0" err="1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hu-HU" i="1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hu-HU" i="1" baseline="-25000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i="1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Home </a:t>
            </a:r>
            <a:r>
              <a:rPr lang="hu-HU" i="1" dirty="0" err="1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Page</a:t>
            </a:r>
            <a:r>
              <a:rPr lang="hu-HU" i="1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sz="1600" i="1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336" y="2007961"/>
            <a:ext cx="6837420" cy="429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272828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Probléma lehet a hűtővízigények kielégítésében a nyári hónapokban.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0" name="Lekerekített téglalap 19"/>
          <p:cNvSpPr/>
          <p:nvPr/>
        </p:nvSpPr>
        <p:spPr>
          <a:xfrm>
            <a:off x="9444996" y="4005006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Télen várhatóan csökkenni fog a fűtési energiaszükséglet.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2" name="Lekerekített téglalap 21"/>
          <p:cNvSpPr/>
          <p:nvPr/>
        </p:nvSpPr>
        <p:spPr>
          <a:xfrm>
            <a:off x="6720940" y="4005006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Nyáron várhatóan nőni fog a hűtési energiaszükséglet.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3" name="Lekerekített téglalap 22"/>
          <p:cNvSpPr/>
          <p:nvPr/>
        </p:nvSpPr>
        <p:spPr>
          <a:xfrm>
            <a:off x="3996884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Az erősödő viharok veszélyeztetik az energetikai infrastruktúrát.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Az ipari szektoron belül várhatóan az energiaszektorra lesz a legnagyobb hatása a klímaváltozásnak. </a:t>
            </a:r>
            <a:endParaRPr lang="hu-HU" altLang="hu-HU" sz="2400" dirty="0"/>
          </a:p>
        </p:txBody>
      </p:sp>
      <p:sp>
        <p:nvSpPr>
          <p:cNvPr id="15" name="Lefelé nyíl 14"/>
          <p:cNvSpPr/>
          <p:nvPr/>
        </p:nvSpPr>
        <p:spPr>
          <a:xfrm>
            <a:off x="2264760" y="2492671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felé nyíl 15"/>
          <p:cNvSpPr/>
          <p:nvPr/>
        </p:nvSpPr>
        <p:spPr>
          <a:xfrm>
            <a:off x="5039131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felé nyíl 16"/>
          <p:cNvSpPr/>
          <p:nvPr/>
        </p:nvSpPr>
        <p:spPr>
          <a:xfrm>
            <a:off x="7774633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Lefelé nyíl 17"/>
          <p:cNvSpPr/>
          <p:nvPr/>
        </p:nvSpPr>
        <p:spPr>
          <a:xfrm>
            <a:off x="10443518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68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/>
              <a:t>A közlekedési </a:t>
            </a:r>
            <a:r>
              <a:rPr lang="hu-HU" altLang="hu-HU" sz="2400" dirty="0" smtClean="0"/>
              <a:t>ágazatot is </a:t>
            </a:r>
            <a:r>
              <a:rPr lang="hu-HU" altLang="hu-HU" sz="2400" dirty="0"/>
              <a:t>több szinten </a:t>
            </a:r>
            <a:r>
              <a:rPr lang="hu-HU" altLang="hu-HU" sz="2400" dirty="0" smtClean="0"/>
              <a:t>érintik </a:t>
            </a:r>
            <a:r>
              <a:rPr lang="hu-HU" altLang="hu-HU" sz="2400" dirty="0"/>
              <a:t>a </a:t>
            </a:r>
            <a:r>
              <a:rPr lang="hu-HU" altLang="hu-HU" sz="2400" dirty="0" smtClean="0"/>
              <a:t>klímaváltozás kedvezőtlen hatásai. </a:t>
            </a:r>
            <a:endParaRPr lang="hu-HU" altLang="hu-HU" sz="2400" dirty="0"/>
          </a:p>
        </p:txBody>
      </p:sp>
      <p:sp>
        <p:nvSpPr>
          <p:cNvPr id="19" name="Lekerekített téglalap 18"/>
          <p:cNvSpPr/>
          <p:nvPr/>
        </p:nvSpPr>
        <p:spPr>
          <a:xfrm>
            <a:off x="8064232" y="3612157"/>
            <a:ext cx="3738301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 nem </a:t>
            </a:r>
            <a:r>
              <a:rPr lang="hu-HU" altLang="hu-HU" sz="2200" dirty="0" err="1" smtClean="0">
                <a:solidFill>
                  <a:schemeClr val="tx1"/>
                </a:solidFill>
              </a:rPr>
              <a:t>klimatizált</a:t>
            </a:r>
            <a:r>
              <a:rPr lang="hu-HU" altLang="hu-HU" sz="2200" dirty="0" smtClean="0">
                <a:solidFill>
                  <a:schemeClr val="tx1"/>
                </a:solidFill>
              </a:rPr>
              <a:t> közlekedési eszközöket használók, nyáron nagy terhelésnek lesznek kitéve.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4" name="Lekerekített téglalap 23"/>
          <p:cNvSpPr/>
          <p:nvPr/>
        </p:nvSpPr>
        <p:spPr>
          <a:xfrm>
            <a:off x="1426863" y="3612155"/>
            <a:ext cx="3490529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 hőségben az aszfaltburkolatok esetében nő a </a:t>
            </a:r>
            <a:r>
              <a:rPr lang="hu-HU" altLang="hu-HU" sz="2200" dirty="0" err="1" smtClean="0">
                <a:solidFill>
                  <a:schemeClr val="tx1"/>
                </a:solidFill>
              </a:rPr>
              <a:t>nyomvályúsodás</a:t>
            </a:r>
            <a:r>
              <a:rPr lang="hu-HU" altLang="hu-HU" sz="2200" dirty="0" smtClean="0">
                <a:solidFill>
                  <a:schemeClr val="tx1"/>
                </a:solidFill>
              </a:rPr>
              <a:t> kockázata.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7" name="Lefelé nyíl 26"/>
          <p:cNvSpPr/>
          <p:nvPr/>
        </p:nvSpPr>
        <p:spPr>
          <a:xfrm>
            <a:off x="2913125" y="2120138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Lefelé nyíl 29"/>
          <p:cNvSpPr/>
          <p:nvPr/>
        </p:nvSpPr>
        <p:spPr>
          <a:xfrm>
            <a:off x="6316486" y="2120138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Lekerekített téglalap 30"/>
          <p:cNvSpPr/>
          <p:nvPr/>
        </p:nvSpPr>
        <p:spPr>
          <a:xfrm>
            <a:off x="5224174" y="3612155"/>
            <a:ext cx="2533275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 hőségben a vasúti sínek is deformálódhatnak.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32" name="Lefelé nyíl 31"/>
          <p:cNvSpPr/>
          <p:nvPr/>
        </p:nvSpPr>
        <p:spPr>
          <a:xfrm>
            <a:off x="9674380" y="2120138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695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4" grpId="0" animBg="1"/>
      <p:bldP spid="27" grpId="0" animBg="1"/>
      <p:bldP spid="30" grpId="0" animBg="1"/>
      <p:bldP spid="31" grpId="0" animBg="1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turizmust is érzékenyen érintik a klímaváltozásból eredő hatások. Különösen érzékenyek a turizmus szabadtéri tevékenységgel járó típusai. </a:t>
            </a:r>
            <a:endParaRPr lang="hu-HU" altLang="hu-HU" sz="2400" dirty="0"/>
          </a:p>
        </p:txBody>
      </p:sp>
      <p:sp>
        <p:nvSpPr>
          <p:cNvPr id="24" name="Lekerekített téglalap 23"/>
          <p:cNvSpPr/>
          <p:nvPr/>
        </p:nvSpPr>
        <p:spPr>
          <a:xfrm>
            <a:off x="1319928" y="2686302"/>
            <a:ext cx="2497563" cy="593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Vízparti nyaralások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28" y="3389518"/>
            <a:ext cx="2536113" cy="3378104"/>
          </a:xfrm>
          <a:prstGeom prst="rect">
            <a:avLst/>
          </a:prstGeom>
        </p:spPr>
      </p:pic>
      <p:sp>
        <p:nvSpPr>
          <p:cNvPr id="20" name="Lefelé nyíl 19"/>
          <p:cNvSpPr/>
          <p:nvPr/>
        </p:nvSpPr>
        <p:spPr>
          <a:xfrm>
            <a:off x="2488252" y="2302425"/>
            <a:ext cx="218002" cy="30850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40" y="3195782"/>
            <a:ext cx="5008756" cy="3543904"/>
          </a:xfrm>
          <a:prstGeom prst="rect">
            <a:avLst/>
          </a:prstGeom>
        </p:spPr>
      </p:pic>
      <p:sp>
        <p:nvSpPr>
          <p:cNvPr id="23" name="Téglalap 22"/>
          <p:cNvSpPr>
            <a:spLocks noChangeArrowheads="1"/>
          </p:cNvSpPr>
          <p:nvPr/>
        </p:nvSpPr>
        <p:spPr bwMode="auto">
          <a:xfrm>
            <a:off x="6583301" y="2686302"/>
            <a:ext cx="35042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A Balaton 2012 nyarán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38170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20" grpId="0" animBg="1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turizmust is érzékenyen érintik a klímaváltozásból eredő hatások. Különösen érzékenyek a turizmus szabadtéri tevékenységgel járó típusai. </a:t>
            </a:r>
            <a:endParaRPr lang="hu-HU" altLang="hu-HU" sz="2400" dirty="0"/>
          </a:p>
        </p:txBody>
      </p:sp>
      <p:sp>
        <p:nvSpPr>
          <p:cNvPr id="19" name="Lekerekített téglalap 18"/>
          <p:cNvSpPr/>
          <p:nvPr/>
        </p:nvSpPr>
        <p:spPr>
          <a:xfrm>
            <a:off x="9465985" y="2684872"/>
            <a:ext cx="2497563" cy="593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Síelés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4" name="Lekerekített téglalap 23"/>
          <p:cNvSpPr/>
          <p:nvPr/>
        </p:nvSpPr>
        <p:spPr>
          <a:xfrm>
            <a:off x="1319928" y="2686302"/>
            <a:ext cx="2497563" cy="593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Vízparti nyaralások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31" name="Lekerekített téglalap 30"/>
          <p:cNvSpPr/>
          <p:nvPr/>
        </p:nvSpPr>
        <p:spPr>
          <a:xfrm>
            <a:off x="4038366" y="2684872"/>
            <a:ext cx="2488305" cy="593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Természetjárás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6747546" y="2684872"/>
            <a:ext cx="2497563" cy="593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Városnézés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28" y="3389518"/>
            <a:ext cx="2536113" cy="33781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811" y="3389518"/>
            <a:ext cx="2528521" cy="337810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985" y="3388088"/>
            <a:ext cx="2528520" cy="337810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102" y="3388088"/>
            <a:ext cx="2536113" cy="3378104"/>
          </a:xfrm>
          <a:prstGeom prst="rect">
            <a:avLst/>
          </a:prstGeom>
        </p:spPr>
      </p:pic>
      <p:sp>
        <p:nvSpPr>
          <p:cNvPr id="20" name="Lefelé nyíl 19"/>
          <p:cNvSpPr/>
          <p:nvPr/>
        </p:nvSpPr>
        <p:spPr>
          <a:xfrm>
            <a:off x="2488252" y="2302425"/>
            <a:ext cx="218002" cy="30850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Lefelé nyíl 21"/>
          <p:cNvSpPr/>
          <p:nvPr/>
        </p:nvSpPr>
        <p:spPr>
          <a:xfrm>
            <a:off x="7955918" y="2302425"/>
            <a:ext cx="218002" cy="30850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Lefelé nyíl 24"/>
          <p:cNvSpPr/>
          <p:nvPr/>
        </p:nvSpPr>
        <p:spPr>
          <a:xfrm>
            <a:off x="5222085" y="2302425"/>
            <a:ext cx="218002" cy="30850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Lefelé nyíl 25"/>
          <p:cNvSpPr/>
          <p:nvPr/>
        </p:nvSpPr>
        <p:spPr>
          <a:xfrm>
            <a:off x="10689752" y="2302425"/>
            <a:ext cx="218002" cy="30850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44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12" grpId="0" animBg="1"/>
      <p:bldP spid="22" grpId="0" animBg="1"/>
      <p:bldP spid="2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6" y="279272"/>
            <a:ext cx="228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Konklúzió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657395" y="1854243"/>
            <a:ext cx="8280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helyzet súlyos, de talán nem reménytelen.</a:t>
            </a:r>
            <a:endParaRPr lang="hu-HU" alt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3140364" y="3498407"/>
            <a:ext cx="714894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hu-HU" sz="2800" i="1" dirty="0" smtClean="0">
                <a:solidFill>
                  <a:srgbClr val="222222"/>
                </a:solidFill>
              </a:rPr>
              <a:t>„Mi </a:t>
            </a:r>
            <a:r>
              <a:rPr lang="hu-HU" sz="2800" i="1" dirty="0">
                <a:solidFill>
                  <a:srgbClr val="222222"/>
                </a:solidFill>
              </a:rPr>
              <a:t>vagyunk az első generáció, aki a saját bőrén érzi a klímaváltozás hatásait, de mi vagyunk egyben az utolsók is, akik tehetünk ellene</a:t>
            </a:r>
            <a:r>
              <a:rPr lang="hu-HU" sz="2800" i="1" dirty="0" smtClean="0">
                <a:solidFill>
                  <a:srgbClr val="222222"/>
                </a:solidFill>
              </a:rPr>
              <a:t>.”</a:t>
            </a:r>
            <a:endParaRPr lang="hu-HU" sz="2800" dirty="0"/>
          </a:p>
        </p:txBody>
      </p:sp>
      <p:sp>
        <p:nvSpPr>
          <p:cNvPr id="9" name="Téglalap 8"/>
          <p:cNvSpPr/>
          <p:nvPr/>
        </p:nvSpPr>
        <p:spPr>
          <a:xfrm>
            <a:off x="6812594" y="5017717"/>
            <a:ext cx="3908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i="1" dirty="0" smtClean="0">
                <a:solidFill>
                  <a:srgbClr val="222222"/>
                </a:solidFill>
              </a:rPr>
              <a:t>(Barack </a:t>
            </a:r>
            <a:r>
              <a:rPr lang="hu-HU" sz="2800" i="1" dirty="0" err="1" smtClean="0">
                <a:solidFill>
                  <a:srgbClr val="222222"/>
                </a:solidFill>
              </a:rPr>
              <a:t>Obama</a:t>
            </a:r>
            <a:r>
              <a:rPr lang="hu-HU" sz="2800" i="1" dirty="0" smtClean="0">
                <a:solidFill>
                  <a:srgbClr val="222222"/>
                </a:solidFill>
              </a:rPr>
              <a:t>, 2015.)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6116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3" grpId="0" animBg="1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473406" y="2478102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147461" y="3146603"/>
            <a:ext cx="6721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chemeClr val="accent6">
                    <a:lumMod val="50000"/>
                  </a:schemeClr>
                </a:solidFill>
              </a:rPr>
              <a:t>Köszönöm a figyelmet!</a:t>
            </a:r>
            <a:endParaRPr lang="hu-H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044255" y="4642182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925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684421" y="309282"/>
            <a:ext cx="7625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eddigi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églalap 4"/>
          <p:cNvSpPr>
            <a:spLocks noChangeArrowheads="1"/>
          </p:cNvSpPr>
          <p:nvPr/>
        </p:nvSpPr>
        <p:spPr bwMode="auto">
          <a:xfrm>
            <a:off x="1695533" y="1565649"/>
            <a:ext cx="908900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hu-HU" altLang="hu-HU" dirty="0">
                <a:solidFill>
                  <a:schemeClr val="tx1"/>
                </a:solidFill>
                <a:latin typeface="+mn-lt"/>
              </a:rPr>
              <a:t>Az antropogén eredetű klímaváltozás egyik legkönnyebben felismerhető megnyilvánulása a globális átlaghőmérséklet növekedése. </a:t>
            </a:r>
          </a:p>
        </p:txBody>
      </p:sp>
      <p:sp>
        <p:nvSpPr>
          <p:cNvPr id="6" name="Szövegdoboz 9"/>
          <p:cNvSpPr txBox="1">
            <a:spLocks noChangeArrowheads="1"/>
          </p:cNvSpPr>
          <p:nvPr/>
        </p:nvSpPr>
        <p:spPr bwMode="auto">
          <a:xfrm>
            <a:off x="2262645" y="2881840"/>
            <a:ext cx="8992544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 globális átlaghőmérséklet és az óceánok hőtartalmának változása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2705183" y="3385178"/>
            <a:ext cx="8361746" cy="3274759"/>
            <a:chOff x="2705183" y="3385178"/>
            <a:chExt cx="8361746" cy="3274759"/>
          </a:xfrm>
        </p:grpSpPr>
        <p:pic>
          <p:nvPicPr>
            <p:cNvPr id="8" name="Kép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83" y="3385178"/>
              <a:ext cx="8361746" cy="327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zövegdoboz 8"/>
            <p:cNvSpPr txBox="1"/>
            <p:nvPr/>
          </p:nvSpPr>
          <p:spPr>
            <a:xfrm>
              <a:off x="5988380" y="3491666"/>
              <a:ext cx="18464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   Globális átlag    </a:t>
              </a:r>
              <a:endParaRPr lang="hu-HU" b="1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3452438" y="3789124"/>
              <a:ext cx="1536703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chemeClr val="accent2">
                      <a:lumMod val="50000"/>
                    </a:schemeClr>
                  </a:solidFill>
                </a:rPr>
                <a:t>Szárazföld felszín</a:t>
              </a:r>
              <a:endParaRPr lang="hu-HU" sz="15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5842478" y="3789125"/>
              <a:ext cx="227408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chemeClr val="accent2">
                      <a:lumMod val="50000"/>
                    </a:schemeClr>
                  </a:solidFill>
                </a:rPr>
                <a:t>Szárazföld és óceán felszín</a:t>
              </a:r>
              <a:endParaRPr lang="hu-HU" sz="15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8780972" y="3789123"/>
              <a:ext cx="2086725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chemeClr val="accent5">
                      <a:lumMod val="50000"/>
                    </a:schemeClr>
                  </a:solidFill>
                </a:rPr>
                <a:t>Óceánok hőmennyisége</a:t>
              </a:r>
              <a:endParaRPr lang="hu-HU" sz="15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3657600" y="6064250"/>
              <a:ext cx="15331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Megfigyelések</a:t>
              </a:r>
              <a:endParaRPr lang="hu-HU" dirty="0"/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6087818" y="6048949"/>
              <a:ext cx="394640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Modellek kizárólag a természetes hajtóerők alapján</a:t>
              </a:r>
              <a:endParaRPr lang="hu-HU" sz="1400" dirty="0"/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6087818" y="6298081"/>
              <a:ext cx="45333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Modellek a természetes és az antropogén hajtóerők alapján</a:t>
              </a:r>
              <a:endParaRPr lang="hu-HU" sz="1400" dirty="0"/>
            </a:p>
          </p:txBody>
        </p:sp>
      </p:grpSp>
      <p:sp>
        <p:nvSpPr>
          <p:cNvPr id="16" name="Szövegdoboz 3"/>
          <p:cNvSpPr txBox="1">
            <a:spLocks noChangeArrowheads="1"/>
          </p:cNvSpPr>
          <p:nvPr/>
        </p:nvSpPr>
        <p:spPr bwMode="auto">
          <a:xfrm>
            <a:off x="1808142" y="6451970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</p:spTree>
    <p:extLst>
      <p:ext uri="{BB962C8B-B14F-4D97-AF65-F5344CB8AC3E}">
        <p14:creationId xmlns:p14="http://schemas.microsoft.com/office/powerpoint/2010/main" val="35596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églalap 4"/>
          <p:cNvSpPr>
            <a:spLocks noChangeArrowheads="1"/>
          </p:cNvSpPr>
          <p:nvPr/>
        </p:nvSpPr>
        <p:spPr bwMode="auto">
          <a:xfrm>
            <a:off x="1659021" y="3374667"/>
            <a:ext cx="9528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Blip>
                <a:blip r:embed="rId2"/>
              </a:buBlip>
            </a:pPr>
            <a:r>
              <a:rPr lang="hu-HU" altLang="hu-HU" dirty="0">
                <a:solidFill>
                  <a:schemeClr val="tx1"/>
                </a:solidFill>
                <a:latin typeface="+mn-lt"/>
              </a:rPr>
              <a:t>A szimulációkhoz szükség van az antropogén tevékenységek ismeretére is, ami 5-10 éves időszakon túl már nehezen becsülhető.</a:t>
            </a:r>
          </a:p>
        </p:txBody>
      </p:sp>
      <p:sp>
        <p:nvSpPr>
          <p:cNvPr id="6" name="Téglalap 5"/>
          <p:cNvSpPr>
            <a:spLocks noChangeArrowheads="1"/>
          </p:cNvSpPr>
          <p:nvPr/>
        </p:nvSpPr>
        <p:spPr bwMode="auto">
          <a:xfrm>
            <a:off x="1684421" y="4670612"/>
            <a:ext cx="94983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Blip>
                <a:blip r:embed="rId2"/>
              </a:buBlip>
            </a:pPr>
            <a:r>
              <a:rPr lang="hu-HU" altLang="hu-HU" dirty="0">
                <a:solidFill>
                  <a:schemeClr val="tx1"/>
                </a:solidFill>
                <a:latin typeface="+mn-lt"/>
              </a:rPr>
              <a:t>Emiatt </a:t>
            </a:r>
            <a:r>
              <a:rPr lang="hu-HU" altLang="hu-HU" dirty="0">
                <a:solidFill>
                  <a:srgbClr val="C00000"/>
                </a:solidFill>
                <a:latin typeface="+mn-lt"/>
              </a:rPr>
              <a:t>különböző kibocsátási forgatókönyvek </a:t>
            </a:r>
            <a:r>
              <a:rPr lang="hu-HU" altLang="hu-HU" dirty="0">
                <a:solidFill>
                  <a:schemeClr val="tx1"/>
                </a:solidFill>
                <a:latin typeface="+mn-lt"/>
              </a:rPr>
              <a:t>alapján futtatják le a modelleket.</a:t>
            </a: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684421" y="2079812"/>
            <a:ext cx="94983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Blip>
                <a:blip r:embed="rId2"/>
              </a:buBlip>
            </a:pPr>
            <a:r>
              <a:rPr lang="hu-HU" altLang="hu-HU" dirty="0">
                <a:solidFill>
                  <a:schemeClr val="tx1"/>
                </a:solidFill>
                <a:latin typeface="+mn-lt"/>
              </a:rPr>
              <a:t>Az </a:t>
            </a:r>
            <a:r>
              <a:rPr lang="hu-HU" altLang="hu-HU" dirty="0" smtClean="0">
                <a:solidFill>
                  <a:schemeClr val="tx1"/>
                </a:solidFill>
                <a:latin typeface="+mn-lt"/>
              </a:rPr>
              <a:t>IPCC </a:t>
            </a:r>
            <a:r>
              <a:rPr lang="hu-HU" altLang="hu-HU" dirty="0">
                <a:solidFill>
                  <a:schemeClr val="tx1"/>
                </a:solidFill>
                <a:latin typeface="+mn-lt"/>
              </a:rPr>
              <a:t>5. jelentésében a hőmérséklet várható alakulását </a:t>
            </a:r>
            <a:r>
              <a:rPr lang="hu-HU" altLang="hu-HU" dirty="0">
                <a:solidFill>
                  <a:srgbClr val="C00000"/>
                </a:solidFill>
                <a:latin typeface="+mn-lt"/>
              </a:rPr>
              <a:t>éghajlati modell-szimulációkkal </a:t>
            </a:r>
            <a:r>
              <a:rPr lang="hu-HU" altLang="hu-HU" dirty="0">
                <a:solidFill>
                  <a:schemeClr val="tx1"/>
                </a:solidFill>
                <a:latin typeface="+mn-lt"/>
              </a:rPr>
              <a:t>próbálják bemutatni.</a:t>
            </a:r>
          </a:p>
        </p:txBody>
      </p:sp>
    </p:spTree>
    <p:extLst>
      <p:ext uri="{BB962C8B-B14F-4D97-AF65-F5344CB8AC3E}">
        <p14:creationId xmlns:p14="http://schemas.microsoft.com/office/powerpoint/2010/main" val="180964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églalap 9"/>
          <p:cNvSpPr>
            <a:spLocks noChangeArrowheads="1"/>
          </p:cNvSpPr>
          <p:nvPr/>
        </p:nvSpPr>
        <p:spPr bwMode="auto">
          <a:xfrm>
            <a:off x="2022559" y="1519820"/>
            <a:ext cx="8856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alt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kumulatív CO</a:t>
            </a:r>
            <a:r>
              <a:rPr lang="hu-HU" altLang="hu-HU" sz="2200" b="1" baseline="-25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alt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kibocsátás alakulása 2012 és 2100 között</a:t>
            </a:r>
          </a:p>
        </p:txBody>
      </p:sp>
      <p:sp>
        <p:nvSpPr>
          <p:cNvPr id="6" name="Szövegdoboz 1"/>
          <p:cNvSpPr txBox="1">
            <a:spLocks noChangeArrowheads="1"/>
          </p:cNvSpPr>
          <p:nvPr/>
        </p:nvSpPr>
        <p:spPr bwMode="auto">
          <a:xfrm>
            <a:off x="2409493" y="6134481"/>
            <a:ext cx="828091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hu-HU"/>
            </a:defPPr>
            <a:lvl1pPr indent="0" algn="just">
              <a:spcBef>
                <a:spcPct val="0"/>
              </a:spcBef>
              <a:spcAft>
                <a:spcPts val="1000"/>
              </a:spcAft>
              <a:buClrTx/>
              <a:buSzTx/>
              <a:buFont typeface="Wingdings 2" panose="05020102010507070707" pitchFamily="18" charset="2"/>
              <a:buNone/>
              <a:defRPr sz="2400"/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hu-HU" altLang="hu-HU" sz="2800" dirty="0"/>
              <a:t>A légkör jelenlegi teljes széntartalma körülbelül 760 Gt.</a:t>
            </a:r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34368"/>
              </p:ext>
            </p:extLst>
          </p:nvPr>
        </p:nvGraphicFramePr>
        <p:xfrm>
          <a:off x="1705572" y="2123038"/>
          <a:ext cx="9490086" cy="29721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418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759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723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1750">
                <a:tc rowSpan="2"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Forgatókönyvek</a:t>
                      </a:r>
                      <a:endParaRPr lang="hu-HU" sz="2400" dirty="0"/>
                    </a:p>
                  </a:txBody>
                  <a:tcPr marL="91448" marR="91448" marT="45698" marB="4569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Többlet CO</a:t>
                      </a:r>
                      <a:r>
                        <a:rPr lang="hu-HU" sz="2400" baseline="-25000" dirty="0" smtClean="0"/>
                        <a:t>2</a:t>
                      </a:r>
                      <a:r>
                        <a:rPr lang="hu-HU" sz="2400" dirty="0" smtClean="0"/>
                        <a:t> emisszió 2012-2100</a:t>
                      </a:r>
                      <a:r>
                        <a:rPr lang="hu-HU" sz="2400" baseline="0" dirty="0" smtClean="0"/>
                        <a:t> között (</a:t>
                      </a:r>
                      <a:r>
                        <a:rPr lang="hu-HU" sz="2400" baseline="0" dirty="0" err="1" smtClean="0"/>
                        <a:t>Gt</a:t>
                      </a:r>
                      <a:r>
                        <a:rPr lang="hu-HU" sz="2400" baseline="0" dirty="0" smtClean="0"/>
                        <a:t>)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750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átlag</a:t>
                      </a:r>
                      <a:endParaRPr lang="hu-HU" sz="2400" b="1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intervallum</a:t>
                      </a:r>
                      <a:endParaRPr lang="hu-HU" sz="2400" b="1" dirty="0"/>
                    </a:p>
                  </a:txBody>
                  <a:tcPr marL="91448" marR="91448" marT="45698" marB="4569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742"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RCP2.6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270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140-410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84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/>
                        <a:t>RCP4.5</a:t>
                      </a:r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780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595-1005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6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/>
                        <a:t>RCP6.0</a:t>
                      </a:r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1060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840-1250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8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/>
                        <a:t>RCP8.5</a:t>
                      </a:r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1685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1415-1910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Szövegdoboz 3"/>
          <p:cNvSpPr txBox="1">
            <a:spLocks noChangeArrowheads="1"/>
          </p:cNvSpPr>
          <p:nvPr/>
        </p:nvSpPr>
        <p:spPr bwMode="auto">
          <a:xfrm>
            <a:off x="1684421" y="5236715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</p:spTree>
    <p:extLst>
      <p:ext uri="{BB962C8B-B14F-4D97-AF65-F5344CB8AC3E}">
        <p14:creationId xmlns:p14="http://schemas.microsoft.com/office/powerpoint/2010/main" val="304345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Szövegdoboz 3"/>
          <p:cNvSpPr txBox="1">
            <a:spLocks noChangeArrowheads="1"/>
          </p:cNvSpPr>
          <p:nvPr/>
        </p:nvSpPr>
        <p:spPr bwMode="auto">
          <a:xfrm>
            <a:off x="2568387" y="6345719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  <p:grpSp>
        <p:nvGrpSpPr>
          <p:cNvPr id="9" name="Csoportba foglalás 8"/>
          <p:cNvGrpSpPr/>
          <p:nvPr/>
        </p:nvGrpSpPr>
        <p:grpSpPr>
          <a:xfrm>
            <a:off x="2568387" y="1228950"/>
            <a:ext cx="7919783" cy="5116769"/>
            <a:chOff x="2568387" y="1228950"/>
            <a:chExt cx="7919783" cy="5116769"/>
          </a:xfrm>
        </p:grpSpPr>
        <p:grpSp>
          <p:nvGrpSpPr>
            <p:cNvPr id="5" name="Csoportba foglalás 2"/>
            <p:cNvGrpSpPr>
              <a:grpSpLocks/>
            </p:cNvGrpSpPr>
            <p:nvPr/>
          </p:nvGrpSpPr>
          <p:grpSpPr bwMode="auto">
            <a:xfrm>
              <a:off x="2568387" y="1228950"/>
              <a:ext cx="7919783" cy="5116769"/>
              <a:chOff x="690044" y="1342368"/>
              <a:chExt cx="7848871" cy="5038552"/>
            </a:xfrm>
          </p:grpSpPr>
          <p:pic>
            <p:nvPicPr>
              <p:cNvPr id="7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044" y="2204456"/>
                <a:ext cx="7848871" cy="4176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églalap 4"/>
              <p:cNvSpPr>
                <a:spLocks noChangeArrowheads="1"/>
              </p:cNvSpPr>
              <p:nvPr/>
            </p:nvSpPr>
            <p:spPr bwMode="auto">
              <a:xfrm>
                <a:off x="690044" y="1342368"/>
                <a:ext cx="7848871" cy="1318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b="1" dirty="0">
                  <a:solidFill>
                    <a:schemeClr val="tx1"/>
                  </a:solidFill>
                  <a:latin typeface="+mn-lt"/>
                </a:endParaRP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b="1" dirty="0">
                    <a:solidFill>
                      <a:schemeClr val="tx1"/>
                    </a:solidFill>
                    <a:latin typeface="+mn-lt"/>
                  </a:rPr>
                  <a:t>Globális átlagos felszíni hőmérséklet változás 2100-ig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b="1" dirty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</p:txBody>
          </p:sp>
        </p:grpSp>
        <p:sp>
          <p:nvSpPr>
            <p:cNvPr id="4" name="Szövegdoboz 3"/>
            <p:cNvSpPr txBox="1"/>
            <p:nvPr/>
          </p:nvSpPr>
          <p:spPr>
            <a:xfrm>
              <a:off x="4144161" y="2995497"/>
              <a:ext cx="108279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600" dirty="0" smtClean="0"/>
                <a:t>Történelmi</a:t>
              </a:r>
              <a:endParaRPr lang="hu-HU" sz="1600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9304789" y="2506089"/>
              <a:ext cx="107234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600" dirty="0" smtClean="0"/>
                <a:t>      Átlag    </a:t>
              </a:r>
              <a:endParaRPr lang="hu-H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58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2484</TotalTime>
  <Words>1773</Words>
  <Application>Microsoft Office PowerPoint</Application>
  <PresentationFormat>Egyéni</PresentationFormat>
  <Paragraphs>317</Paragraphs>
  <Slides>55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55</vt:i4>
      </vt:variant>
    </vt:vector>
  </HeadingPairs>
  <TitlesOfParts>
    <vt:vector size="56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Debreceni Egyete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Szabó György</dc:creator>
  <cp:lastModifiedBy>EJROK</cp:lastModifiedBy>
  <cp:revision>127</cp:revision>
  <cp:lastPrinted>2020-10-09T12:52:15Z</cp:lastPrinted>
  <dcterms:created xsi:type="dcterms:W3CDTF">2018-11-14T10:08:38Z</dcterms:created>
  <dcterms:modified xsi:type="dcterms:W3CDTF">2020-10-09T12:55:26Z</dcterms:modified>
</cp:coreProperties>
</file>