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395" r:id="rId2"/>
    <p:sldId id="365" r:id="rId3"/>
    <p:sldId id="367" r:id="rId4"/>
    <p:sldId id="368" r:id="rId5"/>
    <p:sldId id="369" r:id="rId6"/>
    <p:sldId id="370" r:id="rId7"/>
    <p:sldId id="371" r:id="rId8"/>
    <p:sldId id="372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éplaki Krisztina" initials="S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F74CF"/>
    <a:srgbClr val="007CA8"/>
    <a:srgbClr val="47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3314" autoAdjust="0"/>
  </p:normalViewPr>
  <p:slideViewPr>
    <p:cSldViewPr snapToObjects="1"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200" d="100"/>
          <a:sy n="200" d="100"/>
        </p:scale>
        <p:origin x="2976" y="-7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vvrcommon03\gvvrcommon03\NFM\ZGFF\Meg&#250;jul&#243;%20Energia%20Oszt&#225;ly\NCST%20jelent&#233;s%202011-2012\Diagramon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46087252062761"/>
          <c:y val="5.7729193170035158E-2"/>
          <c:w val="0.8105636855602113"/>
          <c:h val="0.76309954050332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'C_SZUM % ábrával'!$A$8</c:f>
              <c:strCache>
                <c:ptCount val="1"/>
                <c:pt idx="0">
                  <c:v>Összesen terv</c:v>
                </c:pt>
              </c:strCache>
            </c:strRef>
          </c:tx>
          <c:spPr>
            <a:pattFill prst="pct25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'C_SZUM % ábrával'!$B$1:$M$1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'C_SZUM % ábrával'!$O$8:$Z$8</c:f>
              <c:numCache>
                <c:formatCode>General</c:formatCode>
                <c:ptCount val="12"/>
                <c:pt idx="0">
                  <c:v>0</c:v>
                </c:pt>
                <c:pt idx="1">
                  <c:v>7.400000000000001E-2</c:v>
                </c:pt>
                <c:pt idx="2">
                  <c:v>7.2999999999999995E-2</c:v>
                </c:pt>
                <c:pt idx="3">
                  <c:v>7.400000000000001E-2</c:v>
                </c:pt>
                <c:pt idx="4">
                  <c:v>7.4999999999999997E-2</c:v>
                </c:pt>
                <c:pt idx="5">
                  <c:v>0.08</c:v>
                </c:pt>
                <c:pt idx="6">
                  <c:v>8.3000000000000004E-2</c:v>
                </c:pt>
                <c:pt idx="7">
                  <c:v>9.3000000000000013E-2</c:v>
                </c:pt>
                <c:pt idx="8">
                  <c:v>0.107</c:v>
                </c:pt>
                <c:pt idx="9">
                  <c:v>0.12300000000000001</c:v>
                </c:pt>
                <c:pt idx="10">
                  <c:v>0.13400000000000001</c:v>
                </c:pt>
                <c:pt idx="11">
                  <c:v>0.14649999999999999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6-41B2-81EF-B4D4677CFB45}"/>
            </c:ext>
          </c:extLst>
        </c:ser>
        <c:ser>
          <c:idx val="1"/>
          <c:order val="1"/>
          <c:tx>
            <c:strRef>
              <c:f>'C_SZUM % ábrával'!$A$9</c:f>
              <c:strCache>
                <c:ptCount val="1"/>
                <c:pt idx="0">
                  <c:v>Összesen tény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'C_SZUM % ábrával'!$B$1:$M$1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'C_SZUM % ábrával'!$O$9:$Z$9</c:f>
              <c:numCache>
                <c:formatCode>General</c:formatCode>
                <c:ptCount val="12"/>
                <c:pt idx="0">
                  <c:v>8.1799999999999998E-2</c:v>
                </c:pt>
                <c:pt idx="1">
                  <c:v>8.7899999999999992E-2</c:v>
                </c:pt>
                <c:pt idx="2">
                  <c:v>9.06E-2</c:v>
                </c:pt>
                <c:pt idx="3">
                  <c:v>9.6000000000000002E-2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6-41B2-81EF-B4D4677CF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00256"/>
        <c:axId val="84366464"/>
      </c:barChart>
      <c:dateAx>
        <c:axId val="1364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84366464"/>
        <c:crosses val="autoZero"/>
        <c:auto val="0"/>
        <c:lblOffset val="100"/>
        <c:baseTimeUnit val="days"/>
      </c:dateAx>
      <c:valAx>
        <c:axId val="843664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hu-HU"/>
          </a:p>
        </c:txPr>
        <c:crossAx val="13640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83322365890969"/>
          <c:y val="0.94754881732717533"/>
          <c:w val="0.8773736804353095"/>
          <c:h val="5.2451116542606376E-2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ln>
      <a:solidFill>
        <a:schemeClr val="bg2">
          <a:lumMod val="75000"/>
        </a:schemeClr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A2F4671-7A3F-41FB-A5AD-268A058A22A8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797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304ED7F-6FFB-4C32-B56B-D8B768D574A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37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4B7AB8D-3A5B-45B6-837E-AF394650943F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7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439313BE-5963-4D5A-B293-AF6AD232F0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07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3BE-5963-4D5A-B293-AF6AD232F036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45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E461D54-8035-481E-875C-CCB0B33A3213}" type="slidenum">
              <a:rPr lang="hu-HU" altLang="hu-HU"/>
              <a:pPr>
                <a:spcBef>
                  <a:spcPct val="0"/>
                </a:spcBef>
              </a:pPr>
              <a:t>17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A5EDB8F-975C-4DFA-891A-D33936D3B721}" type="slidenum">
              <a:rPr lang="hu-HU" altLang="hu-HU"/>
              <a:pPr>
                <a:spcBef>
                  <a:spcPct val="0"/>
                </a:spcBef>
              </a:pPr>
              <a:t>18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12F59C1-5A10-42B6-BE64-A0F527A4203A}" type="slidenum">
              <a:rPr lang="hu-HU" altLang="hu-HU"/>
              <a:pPr>
                <a:spcBef>
                  <a:spcPct val="0"/>
                </a:spcBef>
              </a:pPr>
              <a:t>19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45E8831-9A37-4ED8-99C9-30DF7BE878FB}" type="slidenum">
              <a:rPr lang="hu-HU" altLang="hu-HU"/>
              <a:pPr>
                <a:spcBef>
                  <a:spcPct val="0"/>
                </a:spcBef>
              </a:pPr>
              <a:t>20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983EE2C-B702-4932-A463-78E19E9A79A2}" type="slidenum">
              <a:rPr lang="hu-HU" altLang="hu-HU"/>
              <a:pPr>
                <a:spcBef>
                  <a:spcPct val="0"/>
                </a:spcBef>
              </a:pPr>
              <a:t>21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AA883EA-6905-4B59-AF98-67BF61F0A916}" type="slidenum">
              <a:rPr lang="hu-HU" altLang="hu-HU"/>
              <a:pPr>
                <a:spcBef>
                  <a:spcPct val="0"/>
                </a:spcBef>
              </a:pPr>
              <a:t>22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38B04E0-E9BA-473A-B5EE-3D1420F8E8ED}" type="slidenum">
              <a:rPr lang="hu-HU" altLang="hu-HU"/>
              <a:pPr>
                <a:spcBef>
                  <a:spcPct val="0"/>
                </a:spcBef>
              </a:pPr>
              <a:t>23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3D94F8C-60DB-41B5-9091-0C697E476E5F}" type="slidenum">
              <a:rPr lang="hu-HU" altLang="hu-HU"/>
              <a:pPr>
                <a:spcBef>
                  <a:spcPct val="0"/>
                </a:spcBef>
              </a:pPr>
              <a:t>24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86A4D9-A59B-4EC8-ABC5-D373D14F4FCE}" type="slidenum">
              <a:rPr lang="hu-HU" altLang="hu-HU"/>
              <a:pPr>
                <a:spcBef>
                  <a:spcPct val="0"/>
                </a:spcBef>
              </a:pPr>
              <a:t>25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072F316-816C-43FB-B3C5-D267A5917CF3}" type="slidenum">
              <a:rPr lang="hu-HU" altLang="hu-HU"/>
              <a:pPr>
                <a:spcBef>
                  <a:spcPct val="0"/>
                </a:spcBef>
              </a:pPr>
              <a:t>26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81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3D49A6B-E958-42B5-965E-6F1DB70FDE1F}" type="slidenum">
              <a:rPr lang="hu-HU" altLang="hu-HU"/>
              <a:pPr>
                <a:spcBef>
                  <a:spcPct val="0"/>
                </a:spcBef>
              </a:pPr>
              <a:t>9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F15018C-5823-4113-AFED-77E0035441D1}" type="slidenum">
              <a:rPr lang="hu-HU" altLang="hu-HU"/>
              <a:pPr>
                <a:spcBef>
                  <a:spcPct val="0"/>
                </a:spcBef>
              </a:pPr>
              <a:t>27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425EEEB-D83C-4261-9222-9FFA8C1F84AA}" type="slidenum">
              <a:rPr lang="hu-HU" altLang="hu-HU"/>
              <a:pPr>
                <a:spcBef>
                  <a:spcPct val="0"/>
                </a:spcBef>
              </a:pPr>
              <a:t>28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02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53917A0-D65B-4628-B7F6-54A48855D027}" type="slidenum">
              <a:rPr lang="hu-HU" altLang="hu-HU"/>
              <a:pPr>
                <a:spcBef>
                  <a:spcPct val="0"/>
                </a:spcBef>
              </a:pPr>
              <a:t>10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640DC4D-4A78-4E50-823F-81A6FB4AF4A2}" type="slidenum">
              <a:rPr lang="hu-HU" altLang="hu-HU"/>
              <a:pPr>
                <a:spcBef>
                  <a:spcPct val="0"/>
                </a:spcBef>
              </a:pPr>
              <a:t>11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F4AAD5-F21C-4428-A2C3-B8AB428ED909}" type="slidenum">
              <a:rPr lang="hu-HU" altLang="hu-HU"/>
              <a:pPr>
                <a:spcBef>
                  <a:spcPct val="0"/>
                </a:spcBef>
              </a:pPr>
              <a:t>12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C986F92-FD8C-477D-B7EF-022C1751D644}" type="slidenum">
              <a:rPr lang="hu-HU" altLang="hu-HU"/>
              <a:pPr>
                <a:spcBef>
                  <a:spcPct val="0"/>
                </a:spcBef>
              </a:pPr>
              <a:t>13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2883FC2-EFA7-4C05-9CD3-D6EBAA743458}" type="slidenum">
              <a:rPr lang="hu-HU" altLang="hu-HU"/>
              <a:pPr>
                <a:spcBef>
                  <a:spcPct val="0"/>
                </a:spcBef>
              </a:pPr>
              <a:t>14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3B458D2-DCCE-4968-9513-6BC06E89CE61}" type="slidenum">
              <a:rPr lang="hu-HU" altLang="hu-HU"/>
              <a:pPr>
                <a:spcBef>
                  <a:spcPct val="0"/>
                </a:spcBef>
              </a:pPr>
              <a:t>15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0A27D8F-EC09-42ED-8905-A57A5B39950F}" type="slidenum">
              <a:rPr lang="hu-HU" altLang="hu-HU"/>
              <a:pPr>
                <a:spcBef>
                  <a:spcPct val="0"/>
                </a:spcBef>
              </a:pPr>
              <a:t>16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0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25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6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EDD4-9F77-4E3B-8944-A8C006801F2C}" type="datetimeFigureOut">
              <a:rPr lang="hu-HU"/>
              <a:pPr>
                <a:defRPr/>
              </a:pPr>
              <a:t>2020. 11. 28.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93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1763-75A5-468B-ADB0-CFEFCA12E934}" type="datetimeFigureOut">
              <a:rPr lang="hu-HU"/>
              <a:pPr>
                <a:defRPr/>
              </a:pPr>
              <a:t>2020. 11. 28.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168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5CC5-FDB4-4E5F-9A6A-5DA56A9D5F55}" type="datetimeFigureOut">
              <a:rPr lang="hu-HU"/>
              <a:pPr>
                <a:defRPr/>
              </a:pPr>
              <a:t>2020. 11. 28.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89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7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256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6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0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4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2020. 11. 28.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6" r:id="rId12"/>
    <p:sldLayoutId id="2147483657" r:id="rId13"/>
    <p:sldLayoutId id="2147483671" r:id="rId14"/>
    <p:sldLayoutId id="2147483672" r:id="rId15"/>
    <p:sldLayoutId id="214748367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m5K3iuh-fHG5FM&amp;tbnid=BBa-zNVr0dq_aM:&amp;ved=0CAUQjRw&amp;url=http://www.enviroduna.hu/%C3%A1ltal%C3%A1nos-m%C5%B1szaki-ismertet%C3%A9s&amp;ei=V3mgUov4M8THsgauoIHwCA&amp;bvm=bv.57155469,d.bGQ&amp;psig=AFQjCNGu1M9JOLWoRbyXjORmNr7Rc50WRA&amp;ust=13863348048529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hyperlink" Target="http://www.google.hu/url?sa=i&amp;rct=j&amp;q=&amp;esrc=s&amp;frm=1&amp;source=images&amp;cd=&amp;cad=rja&amp;docid=6aRFu1MQK0nVRM&amp;tbnid=O0lBa7OrcTS5vM:&amp;ved=0CAUQjRw&amp;url=http://www.alternativenergia.hu/szennyviziszapbol-nyernenek-energiat-pecsen/59759&amp;ei=1nmgUsq7FoPHtQb9moCwCg&amp;bvm=bv.57155469,d.bGQ&amp;psig=AFQjCNGqBJDH7HvxS5tVHL2dc2KsfaUxHw&amp;ust=1386334992176775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hyperlink" Target="http://www.google.hu/url?sa=i&amp;rct=j&amp;q=&amp;esrc=s&amp;frm=1&amp;source=images&amp;cd=&amp;cad=rja&amp;docid=tJpNDFx4wDZk2M&amp;tbnid=u-gW7qm_w9_GZM:&amp;ved=0CAUQjRw&amp;url=http://www.dareh.hu/2012/07/06/hulladekhasznositas-cel-vagy-eszkoz/&amp;ei=506fUs_lBcLCtQbTwoDoCA&amp;psig=AFQjCNEgATNqlY3lhVS7r7J5oCDbzLzyLA&amp;ust=138625812713538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2BC93D-F7A2-4C84-AF66-EF8DDB97F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rmAutofit fontScale="90000"/>
          </a:bodyPr>
          <a:lstStyle/>
          <a:p>
            <a:r>
              <a:rPr lang="hu-HU" dirty="0"/>
              <a:t>KEHOP-5.4.1-16-2016-00058</a:t>
            </a:r>
            <a:br>
              <a:rPr lang="hu-HU" dirty="0"/>
            </a:br>
            <a:br>
              <a:rPr lang="hu-HU" dirty="0"/>
            </a:br>
            <a:r>
              <a:rPr lang="hu-HU" dirty="0"/>
              <a:t>"Ember és környezet" – Energiatudatosság és</a:t>
            </a:r>
            <a:br>
              <a:rPr lang="hu-HU" dirty="0"/>
            </a:br>
            <a:r>
              <a:rPr lang="hu-HU" dirty="0"/>
              <a:t>környezeti szemléletformálás Hevesen</a:t>
            </a:r>
          </a:p>
        </p:txBody>
      </p:sp>
    </p:spTree>
    <p:extLst>
      <p:ext uri="{BB962C8B-B14F-4D97-AF65-F5344CB8AC3E}">
        <p14:creationId xmlns:p14="http://schemas.microsoft.com/office/powerpoint/2010/main" val="21309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63538" y="1125538"/>
            <a:ext cx="8001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400" b="1" dirty="0">
                <a:solidFill>
                  <a:srgbClr val="A6976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KEHOP prioritás-struktúrájának bemutatása</a:t>
            </a:r>
            <a:endParaRPr lang="en-US" sz="2400" b="1" dirty="0">
              <a:solidFill>
                <a:srgbClr val="A69765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Tartalom helye 4"/>
          <p:cNvGraphicFramePr>
            <a:graphicFrameLocks noGrp="1"/>
          </p:cNvGraphicFramePr>
          <p:nvPr>
            <p:ph idx="13"/>
          </p:nvPr>
        </p:nvGraphicFramePr>
        <p:xfrm>
          <a:off x="107950" y="1773238"/>
          <a:ext cx="8891588" cy="453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132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Prioritási</a:t>
                      </a:r>
                      <a:r>
                        <a:rPr lang="hu-HU" sz="1600" i="1" baseline="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tengely megnevezése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</a:t>
                      </a:r>
                      <a:endParaRPr lang="en-US" sz="1600" b="1" i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Teljes  összeg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EU+HUN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(millió EUR)</a:t>
                      </a:r>
                      <a:endParaRPr lang="en-US" sz="1600" b="1" i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teljes keret %-ában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hu-HU" sz="1600" b="1" i="1" kern="1200" noProof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hu-HU" sz="1600" b="1" i="1" kern="1200" baseline="0" noProof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klímaváltozás hatásaihoz való alkalmazkodás</a:t>
                      </a:r>
                      <a:endParaRPr lang="en-US" sz="1600" i="1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1 044,9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27,61</a:t>
                      </a:r>
                      <a:endParaRPr lang="en-US" sz="160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75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i="1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Települési vízellátás, szennyvíz-elvezetés és –tisztítás, szennyvízkezelés fejlesztése</a:t>
                      </a:r>
                      <a:endParaRPr lang="en-US" sz="1600" b="1" i="1" kern="1200" noProof="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1 243,8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32,87</a:t>
                      </a:r>
                      <a:endParaRPr lang="en-US" sz="160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i="1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b="1" i="1" kern="1200" noProof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hu-HU" sz="1600" b="1" i="1" kern="1200" noProof="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Hulladékgazdálkodással és kármentesítéssel kapcsolatos fejlesztések</a:t>
                      </a:r>
                      <a:endParaRPr lang="en-US" sz="1600" b="1" i="1" kern="1200" noProof="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10,57</a:t>
                      </a:r>
                      <a:endParaRPr lang="en-US" sz="160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71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i="1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Természetvédelmi és élővilág-védelmi fejlesztések</a:t>
                      </a:r>
                      <a:endParaRPr lang="en-US" sz="1600" i="1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ERFA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2,67</a:t>
                      </a:r>
                      <a:endParaRPr lang="en-US" sz="160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39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i="1" noProof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hu-HU" sz="1600" b="1" i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Energiahatékonyság növelése, megújuló energiaforrások alkalmazása</a:t>
                      </a:r>
                      <a:endParaRPr lang="en-US" sz="1600" i="1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</a:t>
                      </a: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994,8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i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26,28</a:t>
                      </a:r>
                      <a:endParaRPr lang="en-US" sz="1600" i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3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hu-HU" sz="1600" i="1" noProof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ÖSSZESEN</a:t>
                      </a:r>
                      <a:endParaRPr lang="en-US" sz="1600" i="1" noProof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3 784,8</a:t>
                      </a:r>
                    </a:p>
                  </a:txBody>
                  <a:tcPr marL="68579" marR="68579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9" marR="68579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61" name="Téglalap 4"/>
          <p:cNvSpPr>
            <a:spLocks noChangeArrowheads="1"/>
          </p:cNvSpPr>
          <p:nvPr/>
        </p:nvSpPr>
        <p:spPr bwMode="auto">
          <a:xfrm>
            <a:off x="0" y="0"/>
            <a:ext cx="3276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KEHOP prioritástengelyei</a:t>
            </a:r>
          </a:p>
        </p:txBody>
      </p:sp>
    </p:spTree>
    <p:extLst>
      <p:ext uri="{BB962C8B-B14F-4D97-AF65-F5344CB8AC3E}">
        <p14:creationId xmlns:p14="http://schemas.microsoft.com/office/powerpoint/2010/main" val="38325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388" y="1125538"/>
            <a:ext cx="8893175" cy="282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hu-HU" sz="800" b="1" i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hu-HU" sz="2000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prioritás: A klímaváltozás hatásaihoz való alkalmazkodás</a:t>
            </a:r>
          </a:p>
          <a:p>
            <a:pPr eaLnBrk="1" hangingPunct="1">
              <a:defRPr/>
            </a:pPr>
            <a:endParaRPr lang="hu-HU" sz="800" b="1" i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ct val="150000"/>
              </a:lnSpc>
              <a:defRPr/>
            </a:pPr>
            <a:r>
              <a:rPr lang="hu-HU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indokai:</a:t>
            </a:r>
          </a:p>
          <a:p>
            <a:pPr marL="0" lvl="1" eaLnBrk="1" hangingPunct="1">
              <a:lnSpc>
                <a:spcPct val="130000"/>
              </a:lnSpc>
              <a:defRPr/>
            </a:pPr>
            <a:endParaRPr lang="hu-HU" sz="8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ct val="130000"/>
              </a:lnSpc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Előrejelzések szerint a légkör elmúlt évtizedekben mért felmelegedése folytatódik</a:t>
            </a:r>
          </a:p>
          <a:p>
            <a:pPr marL="285750" lvl="1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Szélsőséges meteorológiai és hidrológiai helyzetek gyakorisága nő</a:t>
            </a:r>
          </a:p>
          <a:p>
            <a:pPr marL="285750" lvl="1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Kiemelkedő jelentőségű hatások: aszály, árvíz, belvíz, hőhullámok, fokozódó erdőtűzveszély, csökkenő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biodiverzitás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ct val="130000"/>
              </a:lnSpc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http://www.ofi.hu/site/upload/2009/06/eghajlatvaltozas_14_11_modul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5965" r="3844" b="8589"/>
          <a:stretch>
            <a:fillRect/>
          </a:stretch>
        </p:blipFill>
        <p:spPr bwMode="auto">
          <a:xfrm>
            <a:off x="4300538" y="3205163"/>
            <a:ext cx="48434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950" y="3251200"/>
            <a:ext cx="446405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lnSpc>
                <a:spcPct val="130000"/>
              </a:lnSpc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lnSpc>
                <a:spcPct val="130000"/>
              </a:lnSpc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Magyarország víztöbblet és vízhiány kettős szorításában: </a:t>
            </a:r>
          </a:p>
          <a:p>
            <a:pPr marL="285750" lvl="1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Átlagosan minden második év aszályos</a:t>
            </a:r>
          </a:p>
          <a:p>
            <a:pPr marL="285750" lvl="1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Utóbbi 57 évből 3 esetében nem volt belvízvédekezés</a:t>
            </a:r>
          </a:p>
          <a:p>
            <a:pPr marL="285750" lvl="1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Árvizek által veszélyeztetett terület ország területének 23%-a – egyik legmagasabb arány Európában</a:t>
            </a:r>
          </a:p>
          <a:p>
            <a:pPr eaLnBrk="1" hangingPunct="1">
              <a:lnSpc>
                <a:spcPct val="130000"/>
              </a:lnSpc>
              <a:defRPr/>
            </a:pPr>
            <a:endParaRPr lang="hu-H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Szövegdoboz 3"/>
          <p:cNvSpPr txBox="1">
            <a:spLocks noChangeArrowheads="1"/>
          </p:cNvSpPr>
          <p:nvPr/>
        </p:nvSpPr>
        <p:spPr bwMode="auto">
          <a:xfrm>
            <a:off x="4856163" y="6165850"/>
            <a:ext cx="38163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900">
                <a:latin typeface="Arial" charset="0"/>
              </a:rPr>
              <a:t>Árvízszint változások a Tiszán és mellékfolyóin. Forrás: tankonyvtar.hu</a:t>
            </a:r>
            <a:r>
              <a:rPr lang="hu-HU" altLang="hu-HU" sz="110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2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50825" y="1308100"/>
            <a:ext cx="6527800" cy="3878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hu-HU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Intézkedéss</a:t>
            </a:r>
            <a:r>
              <a:rPr lang="hu-HU" altLang="hu-HU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truktúra:</a:t>
            </a:r>
            <a:r>
              <a:rPr lang="hu-HU" altLang="hu-HU" sz="1600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hu-HU" altLang="hu-HU" sz="1600" b="1" i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Vízgazdálkodással és az éghajlatváltozás hatásaival kapcsolatos adat- és tudásbázisok fejlesztése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(vízügyi és klímaváltozással kapcsolatos modellezés és adatbázis-építés) 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Hatékony alkalmazkodás társadalmi feltételeinek elősegítése 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(szemléletformálás, helyi klímastratégiák kidolgozása)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Vízkészletekkel történő fenntartható gazdálkodáshoz szükséges feltételek javítása 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(belvizek elleni védekezés, vízvisszatartás aszályos időszakokra)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A vizek okozta kártételekkel szembeni ellenálló-képesség fejlesztése 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(sík- és dombvidéken önkormányzati, állami árvízvédelmi művek fejlesztése)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23850" y="5084763"/>
            <a:ext cx="6335713" cy="993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A  személy- és vagyonbiztonság növelése céljából a katasztrófavédelmi beavatkozások hatékonyságának fokozása </a:t>
            </a: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1500" i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       (katasztrófavédelmi értékelés és infrastruktúra fejlesztése) </a:t>
            </a:r>
            <a:endParaRPr lang="hu-HU" sz="15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540000"/>
            <a:ext cx="21050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D:\NÉS\606x341_234680_aszaly-es-ehinseg-namibiab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652963"/>
            <a:ext cx="21320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4"/>
          </p:nvPr>
        </p:nvSpPr>
        <p:spPr>
          <a:xfrm>
            <a:off x="150813" y="1700213"/>
            <a:ext cx="4637087" cy="4824412"/>
          </a:xfrm>
        </p:spPr>
        <p:txBody>
          <a:bodyPr>
            <a:noAutofit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hu-HU" sz="1600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indokai:</a:t>
            </a:r>
          </a:p>
          <a:p>
            <a:pPr marL="57150" indent="0">
              <a:lnSpc>
                <a:spcPct val="13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víziközmű-szolgáltatás fejlesztése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több mint 500 projekt a 2007-2013 időszakban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további beruházások szükségessége </a:t>
            </a:r>
            <a:r>
              <a:rPr lang="en-US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kiemelt figyelem a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víziközmű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rendszerek hatékonyságát növelő beruházásokra</a:t>
            </a:r>
            <a:endParaRPr lang="hu-HU" sz="1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7150" indent="0">
              <a:lnSpc>
                <a:spcPct val="13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Ivóvíz: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EU-s és hazai ivóvíz-minőségi határértékek betartásának szigorú biztosítása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​​, 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További felmérések az ólomcsövek előfordulásáról és intézkedés kiváltásukról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Hatékonyabb, gazdaságosabban működő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víziközmű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szektor kialakítása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http://1.bp.blogspot.com/-dnhaEI9BTU4/UO_TN7IswkI/AAAAAAAABLc/EGbj3x5WYWY/s1600/ivoviz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205038"/>
            <a:ext cx="4224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8785225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hu-HU" sz="800" b="1" i="1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i="1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2. prioritás: Települési vízellátás, szennyvíz-elvezetés és tisztítás, szennyvízkezelés fejlesztése</a:t>
            </a:r>
            <a:br>
              <a:rPr lang="hu-HU" b="1" i="1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2"/>
          <p:cNvSpPr>
            <a:spLocks noGrp="1"/>
          </p:cNvSpPr>
          <p:nvPr>
            <p:ph idx="14"/>
          </p:nvPr>
        </p:nvSpPr>
        <p:spPr>
          <a:xfrm>
            <a:off x="107950" y="1141413"/>
            <a:ext cx="8832850" cy="342900"/>
          </a:xfrm>
        </p:spPr>
        <p:txBody>
          <a:bodyPr>
            <a:normAutofit fontScale="77500" lnSpcReduction="20000"/>
          </a:bodyPr>
          <a:lstStyle/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endParaRPr 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r>
              <a:rPr 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indokai 2.  :</a:t>
            </a:r>
            <a:endParaRPr lang="hu-HU" sz="160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ct val="0"/>
              </a:spcBef>
              <a:buFont typeface="Arial" charset="0"/>
              <a:buNone/>
              <a:defRPr/>
            </a:pPr>
            <a:endParaRPr lang="hu-HU" sz="16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1775" y="3716338"/>
            <a:ext cx="5060950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eaLnBrk="1" hangingPunct="1">
              <a:lnSpc>
                <a:spcPct val="130000"/>
              </a:lnSpc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1600" b="1" dirty="0" err="1">
                <a:latin typeface="Times New Roman" pitchFamily="18" charset="0"/>
                <a:cs typeface="Times New Roman" pitchFamily="18" charset="0"/>
              </a:rPr>
              <a:t>zennyvíziszap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szennyvízkezelési projektek hatékony megvalósítása,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szennyvíziszap optimális hasznosításának megindítása (mezőgazdaság, energetika).</a:t>
            </a:r>
            <a:endParaRPr lang="hu-HU" sz="1600" b="1" i="1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2.bp.blogspot.com/-O8m6qMJyC9M/UPAHnDDxg3I/AAAAAAAABNk/1806LXpYapk/s1600/szennyv%C3%ADz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7909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31775" y="1660525"/>
            <a:ext cx="8569325" cy="1912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eaLnBrk="1" hangingPunct="1">
              <a:lnSpc>
                <a:spcPct val="130000"/>
              </a:lnSpc>
              <a:defRPr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1600" b="1" dirty="0" err="1">
                <a:latin typeface="Times New Roman" pitchFamily="18" charset="0"/>
                <a:cs typeface="Times New Roman" pitchFamily="18" charset="0"/>
              </a:rPr>
              <a:t>zennyvíz-elvezetés</a:t>
            </a: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 és –tisztítás: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A szennyvizes derogációs kötelezettségek maradéktalan teljesítése,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2000 LE feletti településeknél a szennyvízből eredő kibocsátások további mérséklése (vizek ökológiai állapotát nem veszélyeztető szennyvízkezelési megoldások),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hu-HU" sz="1500" i="1" dirty="0">
                <a:latin typeface="Times New Roman" pitchFamily="18" charset="0"/>
                <a:cs typeface="Times New Roman" pitchFamily="18" charset="0"/>
              </a:rPr>
              <a:t>EU VKI fenntartható vízhasználatra és szennyezőanyag-kibocsátás csökkentésére vonatkozó kritériumoknak való megfelelés.</a:t>
            </a:r>
          </a:p>
        </p:txBody>
      </p:sp>
    </p:spTree>
    <p:extLst>
      <p:ext uri="{BB962C8B-B14F-4D97-AF65-F5344CB8AC3E}">
        <p14:creationId xmlns:p14="http://schemas.microsoft.com/office/powerpoint/2010/main" val="1992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rtalom helye 2"/>
          <p:cNvSpPr>
            <a:spLocks noGrp="1"/>
          </p:cNvSpPr>
          <p:nvPr>
            <p:ph idx="14"/>
          </p:nvPr>
        </p:nvSpPr>
        <p:spPr>
          <a:xfrm>
            <a:off x="179388" y="2332038"/>
            <a:ext cx="5616575" cy="1096962"/>
          </a:xfrm>
          <a:ln/>
        </p:spPr>
        <p:txBody>
          <a:bodyPr/>
          <a:lstStyle/>
          <a:p>
            <a:pPr indent="-285750">
              <a:lnSpc>
                <a:spcPct val="13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altLang="hu-HU" sz="15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Ivóvízminőség-javítás ivóvíz-kezelési technológiák fejlesztésével, más vízbázisra áttéréssel, térségi rendszerek kialakításával, rekonstrukcióval, illetve ezek kombinációjával.</a:t>
            </a:r>
          </a:p>
        </p:txBody>
      </p:sp>
      <p:pic>
        <p:nvPicPr>
          <p:cNvPr id="19459" name="Picture 6" descr="http://enviroduna.hu/images/Altmuszi4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44700"/>
            <a:ext cx="306863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http://www.alternativenergia.hu/wp-content/uploads/2013/04/1229434482szennyvizisza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21163"/>
            <a:ext cx="30416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zövegdoboz 7"/>
          <p:cNvSpPr txBox="1">
            <a:spLocks noChangeArrowheads="1"/>
          </p:cNvSpPr>
          <p:nvPr/>
        </p:nvSpPr>
        <p:spPr bwMode="auto">
          <a:xfrm>
            <a:off x="4822825" y="6675438"/>
            <a:ext cx="4321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u-HU" altLang="hu-HU" sz="900" i="1">
                <a:latin typeface="Arial" charset="0"/>
              </a:rPr>
              <a:t>Fotók: enviroduna.hu; pecsma.hu.</a:t>
            </a:r>
          </a:p>
        </p:txBody>
      </p:sp>
      <p:sp>
        <p:nvSpPr>
          <p:cNvPr id="19462" name="Téglalap 4"/>
          <p:cNvSpPr>
            <a:spLocks noChangeArrowheads="1"/>
          </p:cNvSpPr>
          <p:nvPr/>
        </p:nvSpPr>
        <p:spPr bwMode="auto">
          <a:xfrm>
            <a:off x="107950" y="1196975"/>
            <a:ext cx="4454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Intézkedés</a:t>
            </a:r>
            <a:r>
              <a:rPr lang="hu-HU" altLang="hu-HU" sz="18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struktúra: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hu-HU" altLang="hu-HU" sz="18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altLang="hu-HU" sz="1800">
              <a:latin typeface="Arial" charset="0"/>
            </a:endParaRPr>
          </a:p>
        </p:txBody>
      </p:sp>
      <p:sp>
        <p:nvSpPr>
          <p:cNvPr id="19463" name="Téglalap 5"/>
          <p:cNvSpPr>
            <a:spLocks noChangeArrowheads="1"/>
          </p:cNvSpPr>
          <p:nvPr/>
        </p:nvSpPr>
        <p:spPr bwMode="auto">
          <a:xfrm>
            <a:off x="179388" y="1628775"/>
            <a:ext cx="8667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hu-HU" altLang="hu-HU" sz="15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Ivóvízminőség javítása uniós és hazai határértékek teljesítése céljából, a víziközmű rendszerek hatékonyabb működtetése mellett:</a:t>
            </a:r>
          </a:p>
        </p:txBody>
      </p:sp>
      <p:sp>
        <p:nvSpPr>
          <p:cNvPr id="9" name="Téglalap 8"/>
          <p:cNvSpPr/>
          <p:nvPr/>
        </p:nvSpPr>
        <p:spPr>
          <a:xfrm>
            <a:off x="279400" y="3440113"/>
            <a:ext cx="5588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>
              <a:lnSpc>
                <a:spcPct val="130000"/>
              </a:lnSpc>
              <a:spcBef>
                <a:spcPts val="600"/>
              </a:spcBef>
              <a:defRPr/>
            </a:pP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szennyvizek okozta környezetterhelések csökkentése, megelőzése a 2000 LE feletti agglomerációkban, a </a:t>
            </a:r>
            <a:r>
              <a:rPr lang="hu-H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víziközmű</a:t>
            </a:r>
            <a:r>
              <a:rPr lang="hu-H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rendszerek hatékonyabb működtetése mellett:</a:t>
            </a:r>
          </a:p>
          <a:p>
            <a:pPr marL="57150" algn="just">
              <a:lnSpc>
                <a:spcPct val="130000"/>
              </a:lnSpc>
              <a:spcBef>
                <a:spcPts val="0"/>
              </a:spcBef>
              <a:defRPr/>
            </a:pPr>
            <a:endParaRPr lang="hu-HU" sz="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2857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Szennyvízelvezetéssel és kezeléssel kapcsolatos fejlesztések</a:t>
            </a:r>
          </a:p>
          <a:p>
            <a:pPr marL="342900" indent="-2857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Szennyvíziszap országosan egységes koncepció alapján történő hatékony kezelése és optimális hasznosítása érdekében szükséges beruházások, fejlesztések energiahatékonysági elemekkel</a:t>
            </a:r>
            <a:r>
              <a:rPr lang="hu-HU" sz="1600" dirty="0">
                <a:solidFill>
                  <a:prstClr val="black"/>
                </a:solidFill>
              </a:rPr>
              <a:t>.</a:t>
            </a:r>
            <a:endParaRPr lang="hu-HU" sz="15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zövegdoboz 4"/>
          <p:cNvSpPr txBox="1">
            <a:spLocks noChangeArrowheads="1"/>
          </p:cNvSpPr>
          <p:nvPr/>
        </p:nvSpPr>
        <p:spPr bwMode="auto">
          <a:xfrm>
            <a:off x="179388" y="1138238"/>
            <a:ext cx="87852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hu-HU" altLang="hu-HU" sz="1800" b="1" i="1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i="1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3. prioritástengely: Hulladékgazdálkodással és kármentesítéssel kapcsolatos tevékenységek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indoklása 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altLang="hu-HU" sz="1600" b="1" i="1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3"/>
          <p:cNvSpPr>
            <a:spLocks noGrp="1"/>
          </p:cNvSpPr>
          <p:nvPr>
            <p:ph idx="13"/>
          </p:nvPr>
        </p:nvSpPr>
        <p:spPr>
          <a:xfrm>
            <a:off x="107950" y="2098675"/>
            <a:ext cx="5003800" cy="406717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defRPr/>
            </a:pPr>
            <a:endParaRPr lang="hu-HU" altLang="hu-H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hu-HU" altLang="hu-HU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Uniós elvárás, hazai jogszabályhoz igazodás</a:t>
            </a:r>
            <a:r>
              <a:rPr lang="en-US" altLang="hu-HU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hu-HU" altLang="hu-H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100" i="1" dirty="0">
                <a:latin typeface="Times New Roman" pitchFamily="18" charset="0"/>
                <a:cs typeface="Times New Roman" pitchFamily="18" charset="0"/>
              </a:rPr>
              <a:t>2008/98 EK irányelv, egyéb kapcsolódó irányelvek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hu-HU" sz="2100" i="1" dirty="0">
                <a:latin typeface="Times New Roman" pitchFamily="18" charset="0"/>
                <a:cs typeface="Times New Roman" pitchFamily="18" charset="0"/>
              </a:rPr>
              <a:t>hulladékról szóló 2012. évi CLXXXV. törvény követelményei (hulladékgazdálkodás közszolgáltatás)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defRPr/>
            </a:pPr>
            <a:endParaRPr lang="hu-HU" altLang="hu-HU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hu-HU" altLang="hu-HU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Alapvető célkitűzések a hulladékgazdálkodásban: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hulladék mennyiségének csökkentése, hulladékkeletkezés megelőzése,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lerakás helyett az újrafelhasználás/feldolgozás ösztönzése</a:t>
            </a:r>
            <a:endParaRPr lang="hu-HU" altLang="hu-HU" sz="21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defRPr/>
            </a:pPr>
            <a:endParaRPr lang="en-US" altLang="hu-HU" sz="11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hu-HU" altLang="hu-HU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Elmúlt évtizedek</a:t>
            </a:r>
            <a:r>
              <a:rPr lang="en-US" altLang="hu-HU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hu-HU" altLang="hu-HU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ipari, mezőgazdasági, katonai tevékenysége</a:t>
            </a:r>
            <a:endParaRPr lang="hu-HU" sz="2100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jelentős szennyeződések a talajban, felszín alatti vizekben</a:t>
            </a:r>
            <a:r>
              <a:rPr lang="en-US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hu-HU" altLang="hu-HU" sz="2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ökoszisztémák, ivóvízbázisok veszélyben</a:t>
            </a:r>
            <a:r>
              <a:rPr lang="en-US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 </a:t>
            </a:r>
            <a:r>
              <a:rPr lang="hu-HU" altLang="hu-HU" sz="2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Országos Környezeti Kármentesítési Program</a:t>
            </a:r>
          </a:p>
          <a:p>
            <a:pPr marL="0" indent="0" algn="just" eaLnBrk="1" hangingPunct="1">
              <a:lnSpc>
                <a:spcPct val="130000"/>
              </a:lnSpc>
              <a:spcBef>
                <a:spcPct val="0"/>
              </a:spcBef>
              <a:defRPr/>
            </a:pPr>
            <a:endParaRPr lang="hu-HU" altLang="hu-HU" sz="2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US" altLang="hu-HU" sz="14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21508" name="Picture 2" descr="http://4.bp.blogspot.com/-lStum5vOMrc/UPUfONeHEsI/AAAAAAAABRM/pgzzEhhmtsw/s1600/hullad%C3%A9kkezel%C3%A9s+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349500"/>
            <a:ext cx="3995738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3"/>
          <p:cNvSpPr>
            <a:spLocks noGrp="1"/>
          </p:cNvSpPr>
          <p:nvPr>
            <p:ph idx="13"/>
          </p:nvPr>
        </p:nvSpPr>
        <p:spPr>
          <a:xfrm>
            <a:off x="192088" y="1708150"/>
            <a:ext cx="8772525" cy="294481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defRPr/>
            </a:pP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Hulladékgazdálkodással kapcsolatos irányelvek végrehajtásának elősegítése</a:t>
            </a:r>
          </a:p>
          <a:p>
            <a:pPr marL="4000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Az elkülönített gyűjtési és szállítási rendszerek fejlesztése</a:t>
            </a:r>
          </a:p>
          <a:p>
            <a:pPr marL="4000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Hulladékkezelési létesítmények hálózatának rendszerszerű fejlesztése (beleértve az előkezelés, a hasznosítás és az ártalmatlanítás alrendszereit)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Szennyezett területek kármentesítése</a:t>
            </a:r>
          </a:p>
          <a:p>
            <a:pPr marL="4000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Országos Környezeti Kármentesítési Program végrehajtása</a:t>
            </a: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hu-HU" sz="16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hu-HU" sz="16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hu-HU" sz="16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altLang="hu-H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hu-HU" altLang="hu-H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US" altLang="hu-HU" sz="16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1026" name="Picture 2" descr="Átalakul a szilárd hulladékgazdálkodási rendsz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00673"/>
            <a:ext cx="2546895" cy="1705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églalap 2"/>
          <p:cNvSpPr>
            <a:spLocks noChangeArrowheads="1"/>
          </p:cNvSpPr>
          <p:nvPr/>
        </p:nvSpPr>
        <p:spPr bwMode="auto">
          <a:xfrm>
            <a:off x="192088" y="6437313"/>
            <a:ext cx="26257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Fotók: szelektív.hu;dareh.hu.</a:t>
            </a:r>
          </a:p>
        </p:txBody>
      </p:sp>
      <p:pic>
        <p:nvPicPr>
          <p:cNvPr id="1030" name="Picture 6" descr="http://www.dareh.hu/wp-content/gallery/illusztraciok/hulladekhasznositas_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21656"/>
            <a:ext cx="2635030" cy="17039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56992"/>
            <a:ext cx="1857741" cy="2646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559" name="Téglalap 1"/>
          <p:cNvSpPr>
            <a:spLocks noChangeArrowheads="1"/>
          </p:cNvSpPr>
          <p:nvPr/>
        </p:nvSpPr>
        <p:spPr bwMode="auto">
          <a:xfrm>
            <a:off x="192088" y="1196975"/>
            <a:ext cx="22415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altLang="hu-HU" sz="1800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Intézkedésstruktúra:</a:t>
            </a:r>
            <a:endParaRPr lang="hu-HU" altLang="hu-HU" sz="1800" b="1" i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églalap 2"/>
          <p:cNvSpPr>
            <a:spLocks noChangeArrowheads="1"/>
          </p:cNvSpPr>
          <p:nvPr/>
        </p:nvSpPr>
        <p:spPr bwMode="auto">
          <a:xfrm>
            <a:off x="179388" y="1844675"/>
            <a:ext cx="86772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alt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indoka:</a:t>
            </a:r>
          </a:p>
          <a:p>
            <a:pPr marL="0"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itchFamily="18" charset="0"/>
                <a:cs typeface="Times New Roman" pitchFamily="18" charset="0"/>
              </a:rPr>
              <a:t>Uniós elvárások: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EU2020 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Erőforrás-hatékony Európa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EU Bio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lógiai Sokféleség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Strat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égia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ökoszisztémák, élőhelyek és fajok eredeti állapotának helyreállítása</a:t>
            </a:r>
            <a:endParaRPr lang="hu-HU" altLang="hu-HU" sz="1800" b="1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Diagram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25800"/>
            <a:ext cx="4419600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églalap 1"/>
          <p:cNvSpPr>
            <a:spLocks noChangeArrowheads="1"/>
          </p:cNvSpPr>
          <p:nvPr/>
        </p:nvSpPr>
        <p:spPr bwMode="auto">
          <a:xfrm>
            <a:off x="179388" y="3368675"/>
            <a:ext cx="42481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hu-HU" altLang="hu-HU" sz="1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Hazai adottságok:</a:t>
            </a:r>
            <a:endParaRPr lang="en-US" altLang="hu-HU" sz="1600" b="1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Magyarország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az EU terület 3%-a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↔ 36%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-a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védett madár- és 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17 %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-a az egyéb közösségi szempontból kiemelkedő fontosságú fajoknak</a:t>
            </a:r>
            <a:endParaRPr lang="en-US" altLang="hu-HU" sz="1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87 %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-a a közösségi szempontból kiemelkedő magyarországi élőhelyeknek kedvezőtlen védelmi helyzetben </a:t>
            </a:r>
            <a:r>
              <a:rPr lang="en-US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u-HU" altLang="hu-H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erőteljes beavatkozásra van szükség</a:t>
            </a:r>
            <a:endParaRPr lang="en-US" altLang="hu-HU" sz="1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5" name="Téglalap 5"/>
          <p:cNvSpPr>
            <a:spLocks noChangeArrowheads="1"/>
          </p:cNvSpPr>
          <p:nvPr/>
        </p:nvSpPr>
        <p:spPr bwMode="auto">
          <a:xfrm>
            <a:off x="179388" y="1196975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4. prioritás: Természetvédelmi és élővilág védelmi fejlesztések</a:t>
            </a:r>
          </a:p>
        </p:txBody>
      </p:sp>
    </p:spTree>
    <p:extLst>
      <p:ext uri="{BB962C8B-B14F-4D97-AF65-F5344CB8AC3E}">
        <p14:creationId xmlns:p14="http://schemas.microsoft.com/office/powerpoint/2010/main" val="266596033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0825" y="1700213"/>
            <a:ext cx="8424863" cy="421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védett illetve közösségi jelentőségű természeti értékek és területek természetvédelmi helyzetének és állapotának javítása</a:t>
            </a:r>
          </a:p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fajok és élőhelyek természetvédelmi helyzetének javítását célzó közvetlen élőhely-fejlesztési és fajmegőrzési beavatkozások</a:t>
            </a:r>
          </a:p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természetvédelmi kezelés infrastrukturális feltételeinek javítása</a:t>
            </a:r>
          </a:p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közösségi jelentőségű természeti értékek megőrzését és fejlesztést, és az EU Biológiai Sokféleség Stratégia hazai megvalósítását megalapozó stratégiai vizsgálatok</a:t>
            </a:r>
          </a:p>
          <a:p>
            <a:pPr eaLnBrk="1" hangingPunct="1">
              <a:lnSpc>
                <a:spcPct val="130000"/>
              </a:lnSpc>
              <a:defRPr/>
            </a:pPr>
            <a:endParaRPr lang="hu-HU" sz="1600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hu-HU" sz="1600" b="1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Natura 2000 hálózat és a közösségi jelentőségű fajok és élőhely-típusok ismertségének és társadalmi elfogadottságának javítása</a:t>
            </a:r>
          </a:p>
          <a:p>
            <a:pPr marL="285750" indent="-285750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 hazai Natura 2000 hálózat egységes szemléletben történő bemutatásához szükséges infrastrukturális háttér kialakítása</a:t>
            </a:r>
          </a:p>
          <a:p>
            <a:pPr lvl="1" eaLnBrk="1" hangingPunct="1">
              <a:defRPr/>
            </a:pPr>
            <a:endParaRPr lang="hu-HU" b="1" i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églalap 7"/>
          <p:cNvSpPr>
            <a:spLocks noChangeArrowheads="1"/>
          </p:cNvSpPr>
          <p:nvPr/>
        </p:nvSpPr>
        <p:spPr bwMode="auto">
          <a:xfrm>
            <a:off x="250825" y="1125538"/>
            <a:ext cx="2349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Intézkedésstruktúra: </a:t>
            </a:r>
          </a:p>
        </p:txBody>
      </p:sp>
    </p:spTree>
    <p:extLst>
      <p:ext uri="{BB962C8B-B14F-4D97-AF65-F5344CB8AC3E}">
        <p14:creationId xmlns:p14="http://schemas.microsoft.com/office/powerpoint/2010/main" val="10413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FF00"/>
                </a:solidFill>
              </a:rPr>
              <a:t>Energiatudatosság a mindennapokban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 numCol="2">
            <a:normAutofit/>
          </a:bodyPr>
          <a:lstStyle/>
          <a:p>
            <a:pPr lvl="1">
              <a:spcBef>
                <a:spcPct val="0"/>
              </a:spcBef>
              <a:buNone/>
            </a:pPr>
            <a:r>
              <a:rPr lang="hu-HU" altLang="hu-HU" sz="1800" b="1" dirty="0">
                <a:solidFill>
                  <a:srgbClr val="FF6600"/>
                </a:solidFill>
                <a:latin typeface="Verdana" pitchFamily="34" charset="0"/>
              </a:rPr>
              <a:t>Stratégia alkotás az energetika területén</a:t>
            </a:r>
            <a:endParaRPr lang="hu-HU" altLang="hu-HU" sz="2000" b="1" dirty="0">
              <a:latin typeface="Verdana" pitchFamily="34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hu-HU" altLang="hu-HU" sz="1600" dirty="0">
                <a:latin typeface="Verdana" pitchFamily="34" charset="0"/>
              </a:rPr>
              <a:t>A kormány első félévében – 2010 második félév</a:t>
            </a:r>
            <a:endParaRPr lang="hu-HU" altLang="hu-HU" sz="1600" b="1" dirty="0">
              <a:solidFill>
                <a:srgbClr val="333333"/>
              </a:solidFill>
              <a:latin typeface="Verdana" pitchFamily="34" charset="0"/>
            </a:endParaRPr>
          </a:p>
          <a:p>
            <a:pPr lvl="1">
              <a:spcBef>
                <a:spcPct val="0"/>
              </a:spcBef>
              <a:buNone/>
            </a:pPr>
            <a:endParaRPr lang="hu-HU" altLang="hu-HU" sz="18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Európa 2020 Stratégia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Új Széchenyi Terv 2020-ig – zöld kitörési pontok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Nemzeti Megújuló Cselekvési Terv 2020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Magyarország Energiastratégiája 2030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Duna Stratégia (megújuló) energia része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Nemzetközi Energia Ügynökség (IEA) Magyarország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	jelentés 2010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u-HU" altLang="hu-HU" sz="1600" b="1" dirty="0">
                <a:solidFill>
                  <a:srgbClr val="333333"/>
                </a:solidFill>
                <a:latin typeface="Verdana" pitchFamily="34" charset="0"/>
              </a:rPr>
              <a:t>EU 2014-2020 Pénzügyi Perspektíva programozása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5" descr="916403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9841"/>
            <a:ext cx="1367482" cy="20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0496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zövegdoboz 5"/>
          <p:cNvSpPr txBox="1">
            <a:spLocks noChangeArrowheads="1"/>
          </p:cNvSpPr>
          <p:nvPr/>
        </p:nvSpPr>
        <p:spPr bwMode="auto">
          <a:xfrm>
            <a:off x="250825" y="1160463"/>
            <a:ext cx="8785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5. prioritástengely: Energiahatékonyság növelése, megújuló energiaforrások alkalmazása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1463" y="2420938"/>
            <a:ext cx="8764587" cy="2582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Helyzetkép: energiafüggőség, elavult épületállomány 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Jelentős fosszilis alapú energiaimport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összes energiafogyasztás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és az ÜHG kibocsátás túlnyomó része az épületekből 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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hazai épületállomány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70%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ó lakás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energetikailag elavult, felújításra szorul;</a:t>
            </a:r>
          </a:p>
          <a:p>
            <a:pPr algn="just" eaLnBrk="1" hangingPunct="1">
              <a:lnSpc>
                <a:spcPct val="130000"/>
              </a:lnSpc>
              <a:defRPr/>
            </a:pPr>
            <a:endParaRPr lang="hu-HU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Nemzeti és EU 2020 célkitűzések megvalósítása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Energiatakarékosság növelése, megújuló energiaforrások fokozott alkalmazása, klímavédelem és ellátásbiztonság</a:t>
            </a: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4" descr="20120110PHT35052_orig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724400"/>
            <a:ext cx="2881313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églalap 1"/>
          <p:cNvSpPr>
            <a:spLocks noChangeArrowheads="1"/>
          </p:cNvSpPr>
          <p:nvPr/>
        </p:nvSpPr>
        <p:spPr bwMode="auto">
          <a:xfrm>
            <a:off x="250825" y="1989138"/>
            <a:ext cx="3687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</a:t>
            </a:r>
            <a:r>
              <a:rPr lang="en-US" alt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altLang="hu-HU" sz="16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7000" y="1657350"/>
            <a:ext cx="8907463" cy="137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Megújuló energiaforrások kihasználatlansága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megújuló forrás alapú fogyasztás részesedése a teljes fogyasztásból az EU átlag alatt 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magyarországi villamos-energiarendszer korlátozottan alkalmas a megújuló energiaforrásokból származó energia befogadására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9388" y="3178175"/>
            <a:ext cx="4230687" cy="170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hu-HU" sz="1600" b="1" dirty="0">
                <a:latin typeface="Times New Roman" pitchFamily="18" charset="0"/>
                <a:cs typeface="Times New Roman" pitchFamily="18" charset="0"/>
              </a:rPr>
              <a:t>Nemzeti és EU 2020 célkitűzések megvalósítása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Energiatakarékosság növelése, megújuló energiaforrások fokozott alkalmazása, klímavédelem és ellátásbiztonság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hu-HU" sz="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Diagram 10"/>
          <p:cNvGraphicFramePr>
            <a:graphicFrameLocks/>
          </p:cNvGraphicFramePr>
          <p:nvPr/>
        </p:nvGraphicFramePr>
        <p:xfrm>
          <a:off x="4355977" y="3356992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9" name="Téglalap 2"/>
          <p:cNvSpPr>
            <a:spLocks noChangeArrowheads="1"/>
          </p:cNvSpPr>
          <p:nvPr/>
        </p:nvSpPr>
        <p:spPr bwMode="auto">
          <a:xfrm>
            <a:off x="127000" y="1187450"/>
            <a:ext cx="400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8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A prioritástengely kialakításának indoka 2.</a:t>
            </a:r>
            <a:r>
              <a:rPr lang="en-US" altLang="hu-HU" sz="16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altLang="hu-HU" sz="1600" b="1" i="1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950" y="1484313"/>
            <a:ext cx="6643688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b="1" i="1" dirty="0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Intézkedésstruktúra :</a:t>
            </a:r>
          </a:p>
          <a:p>
            <a:pPr eaLnBrk="1" hangingPunct="1">
              <a:defRPr/>
            </a:pPr>
            <a:endParaRPr lang="hu-HU" sz="1000" b="1" i="1" dirty="0">
              <a:solidFill>
                <a:srgbClr val="A2906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A megújuló energiaforrások felhasználásának növelése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Hálózatra termelő, nem épülethez kötött megújuló energiaforrás alapú zöldáram-termelés</a:t>
            </a:r>
          </a:p>
          <a:p>
            <a:pPr algn="just" eaLnBrk="1" hangingPunct="1">
              <a:lnSpc>
                <a:spcPct val="130000"/>
              </a:lnSpc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Az energiahatékonyság és az energia-megtakarítás növelése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Épületek energiahatékonysági korszerűsítése megújuló energiaforrások alkalmazásának kombinálásával, 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Távhő-rendszerek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komplex energetikai felújítása, illetve megújuló alapra helyezése</a:t>
            </a:r>
          </a:p>
          <a:p>
            <a:pPr marL="285750" indent="-285750" algn="just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Szemléletformálási programok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2349500"/>
            <a:ext cx="2197100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36387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950" y="1268413"/>
            <a:ext cx="8640763" cy="474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lvl="1" algn="just" eaLnBrk="1" hangingPunct="1">
              <a:defRPr/>
            </a:pP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Intézkedés: Hálózatra termelő, nem épülethez kötött megújuló energiaforrás alapú zöldáram-termelés elősegítése</a:t>
            </a:r>
          </a:p>
          <a:p>
            <a:pPr marL="88900" lvl="1" eaLnBrk="1" hangingPunct="1">
              <a:defRPr/>
            </a:pPr>
            <a:endParaRPr lang="hu-HU" sz="1100" dirty="0"/>
          </a:p>
          <a:p>
            <a:pPr marL="88900" lvl="1" eaLnBrk="1" hangingPunct="1">
              <a:defRPr/>
            </a:pPr>
            <a:endParaRPr lang="hu-HU" sz="1500" dirty="0"/>
          </a:p>
          <a:p>
            <a:pPr marL="88900" lvl="1" eaLnBrk="1" hangingPunct="1"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intézkedés keretében elsődlegesen olyan erőművek létesítésének ösztönzése a cél, amelyek a megújuló energiaforrás felhasználásával megtermelt villamos energiát közvetlenül a hálózatba táplálják.</a:t>
            </a:r>
          </a:p>
          <a:p>
            <a:pPr marL="88900" lvl="1"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Támogatott technológiák:</a:t>
            </a:r>
          </a:p>
          <a:p>
            <a:pPr marL="374650" lvl="1" eaLnBrk="1" hangingPunct="1"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Biomassza hasznosítása (ide értve minden, biológiailag lebomló szerves anyagot)</a:t>
            </a:r>
          </a:p>
          <a:p>
            <a:pPr marL="374650" lvl="1" eaLnBrk="1" hangingPunct="1"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Biogáz termelés és felhasználás </a:t>
            </a:r>
          </a:p>
          <a:p>
            <a:pPr marL="374650" lvl="1" eaLnBrk="1" hangingPunct="1"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Geotermikus energia alkalmazása </a:t>
            </a:r>
          </a:p>
          <a:p>
            <a:pPr marL="374650" lvl="1" eaLnBrk="1" hangingPunct="1"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Napenergia hasznosítása </a:t>
            </a:r>
          </a:p>
          <a:p>
            <a:pPr marL="374650" lvl="1" eaLnBrk="1" hangingPunct="1"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Vízenergia hasznosítása </a:t>
            </a:r>
          </a:p>
          <a:p>
            <a:pPr marL="88900" lvl="1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Kapcsolódó kedvezményezettek típusai: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gazdasági társaságok, közjogi vagy magánjogi szervezetek.</a:t>
            </a:r>
          </a:p>
          <a:p>
            <a:pPr marL="88900" lvl="1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Kapcsolódó pénzügyi eszközök alkalmazása: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GINOP 7. prioritásban visszatérítendő források kihelyezésével tervezett.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9143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950" y="1268413"/>
            <a:ext cx="8640763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lvl="1" algn="just" eaLnBrk="1" hangingPunct="1">
              <a:defRPr/>
            </a:pP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Intézkedés: Épületek energiahatékonysági korszerűsítése megújuló energiaforrások alkalmazásának kombinálásával </a:t>
            </a:r>
          </a:p>
          <a:p>
            <a:pPr marL="88900" lvl="1"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88900" lvl="1" algn="just" eaLnBrk="1" hangingPunct="1"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intézkedés keretében a lakóépületek, a középületek, valamint a nonprofit szektor épületeinek energiahatékonysági és megújuló energiaforrások alkalmazására irányuló korszerűsítéseinek támogatása tervezett. </a:t>
            </a:r>
          </a:p>
          <a:p>
            <a:pPr marL="88900" lvl="1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Kedvezményezettek típusai: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lvl="1" algn="just" eaLnBrk="1" hangingPunct="1"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közjogi vagy magánjogi szervezetek (végső kedvezményezett a lakosság), központi költségvetési szervek, nonprofit szektor (kivéve önkormányzat), egyházak, többségi állami tulajdonú gazdasági társaságok.</a:t>
            </a:r>
          </a:p>
          <a:p>
            <a:pPr marL="88900" lvl="1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Kapcsolódó pénzügyi eszközök alkalmazása: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GINOP 7. prioritásban visszatérítendő források kihelyezésével tervezett.</a:t>
            </a: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Megjegyzés: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támogatható lakóépületek típusa és a lakossági támogatások nyújtásának módszertana jelenleg kidolgozás alatt áll.</a:t>
            </a:r>
          </a:p>
        </p:txBody>
      </p:sp>
    </p:spTree>
    <p:extLst>
      <p:ext uri="{BB962C8B-B14F-4D97-AF65-F5344CB8AC3E}">
        <p14:creationId xmlns:p14="http://schemas.microsoft.com/office/powerpoint/2010/main" val="21259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950" y="1268413"/>
            <a:ext cx="8640763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lvl="1" algn="just" eaLnBrk="1" hangingPunct="1">
              <a:defRPr/>
            </a:pP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Intézkedés: </a:t>
            </a:r>
            <a:r>
              <a:rPr lang="hu-HU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Távhő</a:t>
            </a: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b="1" i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hőellátó</a:t>
            </a: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rendszerek energetikai fejlesztése, illetve megújuló alapra helyezése</a:t>
            </a:r>
          </a:p>
          <a:p>
            <a:pPr marL="88900" lvl="1"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88900" lvl="1" algn="just" eaLnBrk="1" hangingPunct="1"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Magyarországi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távhőrendszereknél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támogatható az új megújuló energiaforrás alapú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távhőtermelő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létesítmények kialakítása, a régi elavult, rossz hatásfokú termelő egységek korszerűsítése, energiahatékonyság növelése, vagy kiváltása és megújuló alapra helyezése, valamint az új termelő egységek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távhőrendszerre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történő integrálásának az ösztönzése. A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távhőrendszerek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szekunder oldali korszerűsítései az épületek energiahatékonysági korszerűsítései (2. intézkedés) során tervezettek. </a:t>
            </a:r>
          </a:p>
          <a:p>
            <a:pPr marL="88900" lvl="1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Kedvezményezettek típusai: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lvl="1" algn="just" eaLnBrk="1" hangingPunct="1">
              <a:defRPr/>
            </a:pP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távhőszolgáltatók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, valamint a </a:t>
            </a:r>
            <a:r>
              <a:rPr lang="hu-HU" sz="1600" i="1" dirty="0" err="1">
                <a:latin typeface="Times New Roman" pitchFamily="18" charset="0"/>
                <a:cs typeface="Times New Roman" pitchFamily="18" charset="0"/>
              </a:rPr>
              <a:t>távhőtermelő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gazdasági társaságok, közjogi vagy magánjogi szervezetek.</a:t>
            </a:r>
          </a:p>
          <a:p>
            <a:pPr marL="88900" lvl="1" algn="just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88900" lvl="1" algn="just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Kapcsolódó pénzügyi eszközök alkalmazása: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GINOP 7. prioritásban visszatérítendő források kihelyezésével tervezett.</a:t>
            </a: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9125" y="1341438"/>
            <a:ext cx="784860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lvl="1" algn="just" eaLnBrk="1" hangingPunct="1">
              <a:defRPr/>
            </a:pP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Intézkedés: Szemléletformálási programok</a:t>
            </a:r>
          </a:p>
          <a:p>
            <a:pPr marL="88900" lvl="1"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Támogatni tervezett tevékenységek: </a:t>
            </a: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olyan kisebb, ill. nagyobb tömegeket, elsősorban a tanulókat és gyermekes családokat megmozdító programok támogatása, amelyek felhívják a figyelmet az energia- </a:t>
            </a:r>
            <a:r>
              <a:rPr lang="hu-HU" sz="1600" i="1">
                <a:latin typeface="Times New Roman" pitchFamily="18" charset="0"/>
                <a:cs typeface="Times New Roman" pitchFamily="18" charset="0"/>
              </a:rPr>
              <a:t>és klímatudatosság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előnyeire.</a:t>
            </a:r>
          </a:p>
          <a:p>
            <a:pPr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A programok megvalósítása során különös hangsúlyt kell fektetni jó példák bemutatására, az egyéni cselekedetek jelentőségére, azok környezeti hatásaira. A programok fontos célja a lakosság érdeklődésének felkeltése az épületenergetikai programok iránt, ezzel is ösztönözve az állampolgárokat, hogy saját vagy egyéb pénzügyi forrásból (vissza nem térítendő támogatások nélkül) valósítsák meg azokat. </a:t>
            </a:r>
          </a:p>
          <a:p>
            <a:pPr marL="88900" lvl="1" eaLnBrk="1" hangingPunct="1"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88900" lvl="1" eaLnBrk="1" hangingPunct="1">
              <a:defRPr/>
            </a:pP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Kedvezményezettek típusai: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lvl="1" algn="just" eaLnBrk="1" hangingPunct="1"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civil szervezetek, egyházak, önkormányzatok, oktatási intézmények, központi költségvetési szervek.</a:t>
            </a:r>
          </a:p>
          <a:p>
            <a:pPr marL="88900" lvl="1" algn="just" eaLnBrk="1" hangingPunct="1">
              <a:defRPr/>
            </a:pPr>
            <a:endParaRPr lang="hu-H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5656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950" y="1196975"/>
            <a:ext cx="86407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8900" lvl="1" algn="ctr" eaLnBrk="1" hangingPunct="1">
              <a:defRPr/>
            </a:pPr>
            <a:r>
              <a:rPr lang="hu-H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Energetikai fejlesztések további Operatív Programokban</a:t>
            </a:r>
            <a:endParaRPr lang="hu-H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492125" y="1700213"/>
          <a:ext cx="8229601" cy="4567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1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2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Lehatárolási irányok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EFOP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VEKOP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GINOP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IKOP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Energia-hatékonyság növelése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EFOP I./1.,2.,3.,4.,5.Az eredetileg nem pusztán energetikai céllal kezdeményezett építési beruházások kötelező elemeként energiahatékonysági fejlesztések kivitelezése, kizárólag az EFOP-ból támogatható intézményi fejlesztések esetében  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VEKOP III. prioritás - 1. intézkedés, Önkormányzatok fejlesztései önkormányzati többségi tulajdonú vállalkozások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III. prioritás - 2. intézkedés: Önkormányzatok fejlesztései, önkormányzati többségi tulajdonú gazdasági társaságok fejlesztései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GINOP IV. prioritás - 1. intézkedés: A gazdasági társaságok energiahatékonysági beruházásai, energiahatékonysági pénzügyi eszközök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GINOP II. /1.: energetikai K+F+I fejlesztések 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 M1, M24.1:  Mezőgazdasági épületek, létesítmények energiahatékonysági és megújuló energiaforrások bevonását megvalósító fejlesztései, felújításai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IKOP IV.: Elővárosi, regionális vasúti elérhetőség és energiahatékonyság fejlesztés keretében állomásépület épület-energetikai korszerűsítése 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Megújuló energia-források alkalmazása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VEKOP III. prioritás - 1. intézkedés: Önkormányzatok fejlesztései, önkormányzati többségi tulajdonú vállalkozások fejlesztései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III. prioritás - 2. intézkedés: Önkormányzatok fejlesztései, önkormányzati többségi tulajdonú gazdasági társaságok fejlesztései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GINOP IV. prioritás – 1. intézkedés: A gazdasági társaságok jellemzően saját energiaigényük kielégítésére szolgáló megújuló energia beruházásai; megújuló energetikai pénzügyi eszközök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GINOP II. /1.: az energetikai K+F+I fejlesztések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VP, M1, M2:.: A mezőgazdasági üzemen belüli, megújuló energetikai projektek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VP, M7. Megújuló alapú energiatermelés kisléptékű lokális rendszerek esetében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hu-H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103" marR="4310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995738" y="3213100"/>
            <a:ext cx="4524375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Köszönöm a figyelmet!</a:t>
            </a:r>
            <a:br>
              <a:rPr lang="hu-H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hu-H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28765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969963" y="5013325"/>
            <a:ext cx="2016125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>
                <a:solidFill>
                  <a:schemeClr val="accent3">
                    <a:lumMod val="75000"/>
                  </a:schemeClr>
                </a:solidFill>
              </a:rPr>
              <a:t>Forrás:www.green-the-world.net</a:t>
            </a:r>
          </a:p>
        </p:txBody>
      </p:sp>
    </p:spTree>
    <p:extLst>
      <p:ext uri="{BB962C8B-B14F-4D97-AF65-F5344CB8AC3E}">
        <p14:creationId xmlns:p14="http://schemas.microsoft.com/office/powerpoint/2010/main" val="33638366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3600" b="1" dirty="0">
                <a:solidFill>
                  <a:srgbClr val="FF0000"/>
                </a:solidFill>
              </a:rPr>
              <a:t>Energiatakarékossági programok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endParaRPr lang="hu-HU" altLang="hu-HU" sz="3600" b="1" dirty="0">
              <a:solidFill>
                <a:srgbClr val="333333"/>
              </a:solidFill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3600" b="1" dirty="0">
                <a:solidFill>
                  <a:srgbClr val="333333"/>
                </a:solidFill>
              </a:rPr>
              <a:t>10:</a:t>
            </a:r>
            <a:r>
              <a:rPr lang="hu-HU" altLang="hu-HU" sz="3600" b="1" dirty="0" err="1">
                <a:solidFill>
                  <a:srgbClr val="333333"/>
                </a:solidFill>
              </a:rPr>
              <a:t>10</a:t>
            </a:r>
            <a:r>
              <a:rPr lang="hu-HU" altLang="hu-HU" sz="3600" b="1" dirty="0">
                <a:solidFill>
                  <a:srgbClr val="333333"/>
                </a:solidFill>
              </a:rPr>
              <a:t> Magyarország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endParaRPr lang="hu-HU" altLang="hu-HU" sz="3600" b="1" dirty="0">
              <a:solidFill>
                <a:srgbClr val="333333"/>
              </a:solidFill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3600" b="1" dirty="0">
                <a:solidFill>
                  <a:srgbClr val="333333"/>
                </a:solidFill>
              </a:rPr>
              <a:t>A kezdeményezés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dirty="0">
                <a:solidFill>
                  <a:srgbClr val="333333"/>
                </a:solidFill>
              </a:rPr>
              <a:t>Kormányzati intézmények energiafogyasztásának mérséklése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dirty="0">
                <a:solidFill>
                  <a:srgbClr val="333333"/>
                </a:solidFill>
              </a:rPr>
              <a:t>10%-al. </a:t>
            </a:r>
            <a:r>
              <a:rPr lang="hu-HU" altLang="hu-HU" b="1" dirty="0">
                <a:solidFill>
                  <a:srgbClr val="333333"/>
                </a:solidFill>
              </a:rPr>
              <a:t>Takarékosabb állami működés, példamutatás.</a:t>
            </a:r>
            <a:r>
              <a:rPr lang="hu-HU" altLang="hu-HU" b="1" i="1" dirty="0">
                <a:solidFill>
                  <a:srgbClr val="333333"/>
                </a:solidFill>
              </a:rPr>
              <a:t> </a:t>
            </a:r>
            <a:endParaRPr lang="hu-HU" altLang="hu-HU" b="1" dirty="0">
              <a:solidFill>
                <a:srgbClr val="333333"/>
              </a:solidFill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endParaRPr lang="hu-HU" altLang="hu-HU" b="1" dirty="0">
              <a:solidFill>
                <a:srgbClr val="333333"/>
              </a:solidFill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dirty="0">
                <a:solidFill>
                  <a:srgbClr val="333333"/>
                </a:solidFill>
              </a:rPr>
              <a:t>Az éves szinten </a:t>
            </a:r>
            <a:r>
              <a:rPr lang="hu-HU" altLang="hu-HU" b="1" dirty="0">
                <a:solidFill>
                  <a:srgbClr val="333333"/>
                </a:solidFill>
              </a:rPr>
              <a:t>10 %-os szén-dioxid csökkentés</a:t>
            </a:r>
            <a:r>
              <a:rPr lang="hu-HU" altLang="hu-HU" dirty="0">
                <a:solidFill>
                  <a:srgbClr val="333333"/>
                </a:solidFill>
              </a:rPr>
              <a:t> négy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dirty="0">
                <a:solidFill>
                  <a:srgbClr val="333333"/>
                </a:solidFill>
              </a:rPr>
              <a:t>területe: </a:t>
            </a:r>
            <a:r>
              <a:rPr lang="hu-HU" altLang="hu-HU" b="1" dirty="0">
                <a:solidFill>
                  <a:srgbClr val="333333"/>
                </a:solidFill>
              </a:rPr>
              <a:t>villamos áram-fogyasztás, házon belüli fűtőanyag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b="1" dirty="0">
                <a:solidFill>
                  <a:srgbClr val="333333"/>
                </a:solidFill>
              </a:rPr>
              <a:t>felhasználás, jármű üzemanyag felhasználás, repülés, és az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b="1" dirty="0">
                <a:solidFill>
                  <a:srgbClr val="333333"/>
                </a:solidFill>
              </a:rPr>
              <a:t>irodai anyaghasználat. 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endParaRPr lang="hu-HU" altLang="hu-HU" dirty="0">
              <a:solidFill>
                <a:srgbClr val="333333"/>
              </a:solidFill>
            </a:endParaRP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sz="3600" b="1" dirty="0">
                <a:solidFill>
                  <a:srgbClr val="333333"/>
                </a:solidFill>
              </a:rPr>
              <a:t>Eredmény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dirty="0">
                <a:solidFill>
                  <a:srgbClr val="333333"/>
                </a:solidFill>
              </a:rPr>
              <a:t>Jelentősen hozzájárul a kormányzati </a:t>
            </a:r>
            <a:r>
              <a:rPr lang="hu-HU" altLang="hu-HU" b="1" dirty="0">
                <a:solidFill>
                  <a:srgbClr val="333333"/>
                </a:solidFill>
              </a:rPr>
              <a:t>kiadások csökkentéséhez.</a:t>
            </a:r>
          </a:p>
          <a:p>
            <a:pPr marL="457200" indent="-457200">
              <a:lnSpc>
                <a:spcPct val="80000"/>
              </a:lnSpc>
              <a:buFont typeface="Wingdings 2" pitchFamily="18" charset="2"/>
              <a:buNone/>
            </a:pPr>
            <a:r>
              <a:rPr lang="hu-HU" altLang="hu-HU" b="1" dirty="0">
                <a:solidFill>
                  <a:srgbClr val="333333"/>
                </a:solidFill>
              </a:rPr>
              <a:t>Jól kommunikálható, szemléletformáló </a:t>
            </a:r>
            <a:r>
              <a:rPr lang="hu-HU" altLang="hu-HU" dirty="0">
                <a:solidFill>
                  <a:srgbClr val="333333"/>
                </a:solidFill>
              </a:rPr>
              <a:t>kezdeményezés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0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FF00"/>
                </a:solidFill>
              </a:rPr>
              <a:t>Energiahatékonysági fejlesztések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spcBef>
                <a:spcPts val="0"/>
              </a:spcBef>
              <a:defRPr/>
            </a:pPr>
            <a:r>
              <a:rPr lang="hu-HU" sz="2000" b="1" dirty="0">
                <a:solidFill>
                  <a:srgbClr val="FF6600"/>
                </a:solidFill>
              </a:rPr>
              <a:t>K</a:t>
            </a:r>
            <a:r>
              <a:rPr lang="hu-HU" sz="2000" b="1" dirty="0">
                <a:solidFill>
                  <a:srgbClr val="FA7B12"/>
                </a:solidFill>
              </a:rPr>
              <a:t>omplex épületenergetikai felújítási</a:t>
            </a:r>
            <a:r>
              <a:rPr lang="hu-HU" sz="2000" b="1" i="1" dirty="0">
                <a:solidFill>
                  <a:srgbClr val="333333"/>
                </a:solidFill>
              </a:rPr>
              <a:t> </a:t>
            </a:r>
            <a:r>
              <a:rPr lang="hu-HU" sz="2000" b="1" dirty="0">
                <a:solidFill>
                  <a:srgbClr val="FF6600"/>
                </a:solidFill>
              </a:rPr>
              <a:t>programok</a:t>
            </a:r>
          </a:p>
          <a:p>
            <a:pPr lvl="1">
              <a:spcBef>
                <a:spcPts val="0"/>
              </a:spcBef>
              <a:defRPr/>
            </a:pPr>
            <a:endParaRPr lang="hu-HU" sz="700" b="1" dirty="0">
              <a:solidFill>
                <a:srgbClr val="FF6600"/>
              </a:solidFill>
              <a:latin typeface="Verdana" pitchFamily="34" charset="0"/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>
                <a:solidFill>
                  <a:srgbClr val="333333"/>
                </a:solidFill>
              </a:rPr>
              <a:t>1. Hagyományos Építésű Lakóépületek Felújítása Alprogram 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>
                <a:solidFill>
                  <a:srgbClr val="333333"/>
                </a:solidFill>
              </a:rPr>
              <a:t>2. Panel és Társasház Rekonstrukciós Alprogram</a:t>
            </a:r>
            <a:endParaRPr lang="hu-HU" sz="1600" i="1" dirty="0">
              <a:solidFill>
                <a:srgbClr val="333333"/>
              </a:solidFill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>
                <a:solidFill>
                  <a:srgbClr val="333333"/>
                </a:solidFill>
              </a:rPr>
              <a:t>3. Energiatakarékos Új Építés Alprogram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>
                <a:solidFill>
                  <a:srgbClr val="333333"/>
                </a:solidFill>
              </a:rPr>
              <a:t>4. Középületek Rekonstrukciós Alprogram </a:t>
            </a:r>
            <a:r>
              <a:rPr lang="hu-HU" sz="1600" i="1" dirty="0">
                <a:solidFill>
                  <a:srgbClr val="333333"/>
                </a:solidFill>
              </a:rPr>
              <a:t>(kormányzati és önkormányzati épületek)</a:t>
            </a:r>
            <a:endParaRPr lang="hu-HU" sz="1600" b="1" dirty="0">
              <a:solidFill>
                <a:srgbClr val="333333"/>
              </a:solidFill>
            </a:endParaRPr>
          </a:p>
          <a:p>
            <a:pPr marL="0" lvl="1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>
                <a:solidFill>
                  <a:srgbClr val="333333"/>
                </a:solidFill>
              </a:rPr>
              <a:t>5</a:t>
            </a:r>
            <a:r>
              <a:rPr lang="hu-HU" sz="1600" dirty="0">
                <a:solidFill>
                  <a:srgbClr val="333333"/>
                </a:solidFill>
              </a:rPr>
              <a:t>. </a:t>
            </a:r>
            <a:r>
              <a:rPr lang="hu-HU" sz="1600" b="1" dirty="0">
                <a:solidFill>
                  <a:srgbClr val="000000"/>
                </a:solidFill>
              </a:rPr>
              <a:t>Kiemelt Projekt (mintaprojektek) Alprogram</a:t>
            </a:r>
          </a:p>
          <a:p>
            <a:endParaRPr lang="hu-HU" dirty="0"/>
          </a:p>
        </p:txBody>
      </p:sp>
      <p:pic>
        <p:nvPicPr>
          <p:cNvPr id="4" name="Picture 10" descr="Green%20Building%20Ex-Prisoner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" y="3863181"/>
            <a:ext cx="3348684" cy="196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apkolle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45" y="3863181"/>
            <a:ext cx="2709440" cy="20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hrisrudge.co.uk/images/pv%20instal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17" y="3789040"/>
            <a:ext cx="1888991" cy="20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FF00"/>
                </a:solidFill>
              </a:rPr>
              <a:t>Világítástechnológiai forradalom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srgbClr val="FF6600"/>
                </a:solidFill>
                <a:latin typeface="Verdana" pitchFamily="34" charset="0"/>
              </a:rPr>
              <a:t>Energiatakarékos égők: </a:t>
            </a:r>
          </a:p>
          <a:p>
            <a:pPr marL="0" lvl="1">
              <a:spcBef>
                <a:spcPct val="0"/>
              </a:spcBef>
              <a:buNone/>
            </a:pPr>
            <a:endParaRPr lang="hu-HU" altLang="hu-HU" sz="1400" b="1" dirty="0">
              <a:solidFill>
                <a:srgbClr val="FF6600"/>
              </a:solidFill>
              <a:latin typeface="Verdana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rgbClr val="FF6600"/>
                </a:solidFill>
                <a:latin typeface="Verdana" pitchFamily="34" charset="0"/>
              </a:rPr>
              <a:t>Hagyományos izzók - Kompakt fénycsövek – LED (OLED, LEC,..)</a:t>
            </a:r>
          </a:p>
          <a:p>
            <a:pPr marL="0" lvl="1"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rgbClr val="FF6600"/>
                </a:solidFill>
                <a:latin typeface="Verdana" pitchFamily="34" charset="0"/>
              </a:rPr>
              <a:t>energiatakarékos halogén		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b="1" dirty="0"/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b="1" dirty="0"/>
              <a:t>		Több fényt, kevesebb energiával!</a:t>
            </a:r>
            <a:endParaRPr lang="hu-HU" altLang="hu-HU" sz="1800" dirty="0">
              <a:latin typeface="Verdan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hu-HU" altLang="hu-HU" sz="1800" dirty="0">
              <a:latin typeface="Verdan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Az új világítástechnológiai eredmények és fejlesztések 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különös tekintettel a LED technológiára bevezetése és 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Hazai gyártóbázisának megteremtése.</a:t>
            </a:r>
          </a:p>
          <a:p>
            <a:pPr>
              <a:spcBef>
                <a:spcPct val="0"/>
              </a:spcBef>
              <a:buNone/>
            </a:pPr>
            <a:endParaRPr lang="hu-HU" altLang="hu-HU" sz="1800" dirty="0">
              <a:latin typeface="Verdan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Háztartások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Közintézmények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Közterületek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Iskolák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Sportlétesítmények</a:t>
            </a:r>
          </a:p>
          <a:p>
            <a:pPr>
              <a:spcBef>
                <a:spcPct val="0"/>
              </a:spcBef>
              <a:buNone/>
            </a:pPr>
            <a:r>
              <a:rPr lang="hu-HU" altLang="hu-HU" sz="1800" dirty="0">
                <a:latin typeface="Verdana" pitchFamily="34" charset="0"/>
              </a:rPr>
              <a:t>Stb.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106052"/>
            <a:ext cx="1719221" cy="13229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293096"/>
            <a:ext cx="196308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200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FF00"/>
                </a:solidFill>
              </a:rPr>
              <a:t>Zöld közlekedés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hu-HU" sz="2000" b="1" dirty="0">
                <a:solidFill>
                  <a:srgbClr val="FF6600"/>
                </a:solidFill>
                <a:latin typeface="Verdana" pitchFamily="34" charset="0"/>
              </a:rPr>
              <a:t>Elektromos/belsőégésű hibrid</a:t>
            </a:r>
          </a:p>
          <a:p>
            <a:pPr lvl="1">
              <a:defRPr/>
            </a:pPr>
            <a:r>
              <a:rPr lang="hu-HU" sz="1600" b="1" dirty="0"/>
              <a:t>Toyota </a:t>
            </a:r>
            <a:r>
              <a:rPr lang="hu-HU" sz="1600" b="1" dirty="0" err="1"/>
              <a:t>Prius</a:t>
            </a:r>
            <a:r>
              <a:rPr lang="hu-HU" sz="1600" b="1" dirty="0"/>
              <a:t>, </a:t>
            </a:r>
            <a:r>
              <a:rPr lang="hu-HU" sz="1600" b="1" dirty="0" err="1"/>
              <a:t>Auris</a:t>
            </a:r>
            <a:r>
              <a:rPr lang="hu-HU" sz="1600" b="1" dirty="0"/>
              <a:t> HSD, Honda </a:t>
            </a:r>
            <a:r>
              <a:rPr lang="hu-HU" sz="1600" b="1" dirty="0" err="1"/>
              <a:t>Inside</a:t>
            </a:r>
            <a:r>
              <a:rPr lang="hu-HU" sz="1600" b="1" dirty="0"/>
              <a:t>, </a:t>
            </a:r>
            <a:r>
              <a:rPr lang="hu-HU" sz="1600" b="1" dirty="0" err="1"/>
              <a:t>Honda-CR-Z</a:t>
            </a:r>
            <a:r>
              <a:rPr lang="hu-HU" sz="1600" b="1" dirty="0"/>
              <a:t>,…</a:t>
            </a:r>
            <a:r>
              <a:rPr lang="hu-HU" sz="1200" b="1" dirty="0">
                <a:latin typeface="Verdana" pitchFamily="34" charset="0"/>
              </a:rPr>
              <a:t> </a:t>
            </a:r>
          </a:p>
          <a:p>
            <a:pPr lvl="1">
              <a:defRPr/>
            </a:pPr>
            <a:endParaRPr lang="hu-HU" sz="1200" b="1" dirty="0">
              <a:latin typeface="Verdana" pitchFamily="34" charset="0"/>
            </a:endParaRPr>
          </a:p>
          <a:p>
            <a:pPr lvl="1">
              <a:defRPr/>
            </a:pPr>
            <a:r>
              <a:rPr lang="hu-HU" sz="2000" b="1" dirty="0" err="1">
                <a:solidFill>
                  <a:srgbClr val="FF6600"/>
                </a:solidFill>
                <a:latin typeface="Verdana" pitchFamily="34" charset="0"/>
              </a:rPr>
              <a:t>Flexi-fuel</a:t>
            </a:r>
            <a:r>
              <a:rPr lang="hu-HU" sz="2200" b="1" dirty="0">
                <a:solidFill>
                  <a:srgbClr val="FF6600"/>
                </a:solidFill>
                <a:latin typeface="Verdana" pitchFamily="34" charset="0"/>
              </a:rPr>
              <a:t> </a:t>
            </a:r>
            <a:r>
              <a:rPr lang="hu-HU" sz="1600" b="1" dirty="0">
                <a:solidFill>
                  <a:srgbClr val="FF6600"/>
                </a:solidFill>
                <a:latin typeface="Verdana" pitchFamily="34" charset="0"/>
              </a:rPr>
              <a:t>(etanol és/vagy metanol-gazdaság?)</a:t>
            </a:r>
            <a:endParaRPr lang="hu-HU" sz="2200" b="1" dirty="0">
              <a:solidFill>
                <a:srgbClr val="FF6600"/>
              </a:solidFill>
              <a:latin typeface="Verdana" pitchFamily="34" charset="0"/>
            </a:endParaRPr>
          </a:p>
          <a:p>
            <a:pPr lvl="1">
              <a:defRPr/>
            </a:pPr>
            <a:r>
              <a:rPr lang="hu-HU" sz="1600" b="1" dirty="0"/>
              <a:t>Saab 95, …</a:t>
            </a:r>
          </a:p>
          <a:p>
            <a:pPr lvl="1">
              <a:defRPr/>
            </a:pPr>
            <a:endParaRPr lang="hu-HU" sz="1200" b="1" dirty="0">
              <a:solidFill>
                <a:srgbClr val="FF6600"/>
              </a:solidFill>
              <a:latin typeface="Verdana" pitchFamily="34" charset="0"/>
            </a:endParaRPr>
          </a:p>
          <a:p>
            <a:pPr lvl="1">
              <a:defRPr/>
            </a:pPr>
            <a:r>
              <a:rPr lang="hu-HU" sz="2000" b="1" dirty="0">
                <a:solidFill>
                  <a:srgbClr val="FF6600"/>
                </a:solidFill>
                <a:latin typeface="Verdana" pitchFamily="34" charset="0"/>
              </a:rPr>
              <a:t>Elektromos</a:t>
            </a:r>
            <a:r>
              <a:rPr lang="hu-HU" sz="2200" b="1" dirty="0">
                <a:solidFill>
                  <a:srgbClr val="FF6600"/>
                </a:solidFill>
                <a:latin typeface="Verdana" pitchFamily="34" charset="0"/>
              </a:rPr>
              <a:t> </a:t>
            </a:r>
            <a:r>
              <a:rPr lang="hu-HU" sz="1600" b="1" dirty="0">
                <a:solidFill>
                  <a:srgbClr val="FF6600"/>
                </a:solidFill>
                <a:latin typeface="Verdana" pitchFamily="34" charset="0"/>
              </a:rPr>
              <a:t>(</a:t>
            </a:r>
            <a:r>
              <a:rPr lang="hu-HU" sz="1600" b="1" dirty="0" err="1">
                <a:solidFill>
                  <a:srgbClr val="FF6600"/>
                </a:solidFill>
                <a:latin typeface="Verdana" pitchFamily="34" charset="0"/>
              </a:rPr>
              <a:t>plug-in</a:t>
            </a:r>
            <a:r>
              <a:rPr lang="hu-HU" sz="1600" b="1" dirty="0">
                <a:solidFill>
                  <a:srgbClr val="FF6600"/>
                </a:solidFill>
                <a:latin typeface="Verdana" pitchFamily="34" charset="0"/>
              </a:rPr>
              <a:t>)</a:t>
            </a:r>
          </a:p>
          <a:p>
            <a:pPr lvl="1">
              <a:defRPr/>
            </a:pPr>
            <a:endParaRPr lang="hu-HU" sz="2200" b="1" dirty="0">
              <a:solidFill>
                <a:srgbClr val="FF6600"/>
              </a:solidFill>
              <a:latin typeface="Verdana" pitchFamily="34" charset="0"/>
            </a:endParaRPr>
          </a:p>
          <a:p>
            <a:pPr lvl="1">
              <a:defRPr/>
            </a:pPr>
            <a:r>
              <a:rPr lang="hu-HU" sz="1600" b="1" dirty="0"/>
              <a:t>2009: </a:t>
            </a:r>
            <a:r>
              <a:rPr lang="hu-HU" sz="1600" b="1" dirty="0" err="1"/>
              <a:t>Roadster</a:t>
            </a:r>
            <a:r>
              <a:rPr lang="hu-HU" sz="1600" b="1" dirty="0"/>
              <a:t> (Tesla) </a:t>
            </a:r>
            <a:r>
              <a:rPr lang="hu-HU" sz="1600" b="1" dirty="0" err="1"/>
              <a:t>Smart</a:t>
            </a:r>
            <a:r>
              <a:rPr lang="hu-HU" sz="1600" b="1" dirty="0"/>
              <a:t> e-drive, </a:t>
            </a:r>
          </a:p>
          <a:p>
            <a:pPr lvl="1">
              <a:defRPr/>
            </a:pPr>
            <a:r>
              <a:rPr lang="hu-HU" sz="1600" b="1" dirty="0"/>
              <a:t>2010: Nissan </a:t>
            </a:r>
            <a:r>
              <a:rPr lang="hu-HU" sz="1600" b="1" dirty="0" err="1"/>
              <a:t>Leaf</a:t>
            </a:r>
            <a:r>
              <a:rPr lang="hu-HU" sz="1600" b="1" dirty="0"/>
              <a:t>, Citroen </a:t>
            </a:r>
            <a:r>
              <a:rPr lang="hu-HU" sz="1600" b="1" dirty="0" err="1"/>
              <a:t>C-Zero</a:t>
            </a:r>
            <a:r>
              <a:rPr lang="hu-HU" sz="1600" b="1" dirty="0"/>
              <a:t>, Peugeot </a:t>
            </a:r>
            <a:r>
              <a:rPr lang="hu-HU" sz="1600" b="1" dirty="0" err="1"/>
              <a:t>iOn</a:t>
            </a:r>
            <a:r>
              <a:rPr lang="hu-HU" sz="1600" b="1" dirty="0"/>
              <a:t>, Mitsubishi </a:t>
            </a:r>
            <a:r>
              <a:rPr lang="hu-HU" sz="1600" b="1" dirty="0" err="1"/>
              <a:t>i-MIEV</a:t>
            </a:r>
            <a:r>
              <a:rPr lang="hu-HU" sz="1600" b="1" dirty="0"/>
              <a:t>, Fiat 500</a:t>
            </a:r>
          </a:p>
          <a:p>
            <a:pPr lvl="1">
              <a:defRPr/>
            </a:pPr>
            <a:r>
              <a:rPr lang="hu-HU" sz="1600" b="1" dirty="0"/>
              <a:t>2011: Ford </a:t>
            </a:r>
            <a:r>
              <a:rPr lang="hu-HU" sz="1600" b="1" dirty="0" err="1"/>
              <a:t>E-Focus</a:t>
            </a:r>
            <a:r>
              <a:rPr lang="hu-HU" sz="1600" b="1" dirty="0"/>
              <a:t>, Mercedes </a:t>
            </a:r>
            <a:r>
              <a:rPr lang="hu-HU" sz="1600" b="1" dirty="0" err="1"/>
              <a:t>A-Klasse</a:t>
            </a:r>
            <a:r>
              <a:rPr lang="hu-HU" sz="1600" b="1" dirty="0"/>
              <a:t>, Renault </a:t>
            </a:r>
            <a:r>
              <a:rPr lang="hu-HU" sz="1600" b="1" dirty="0" err="1"/>
              <a:t>Zoe</a:t>
            </a:r>
            <a:r>
              <a:rPr lang="hu-HU" sz="1600" b="1" dirty="0"/>
              <a:t> ZE, </a:t>
            </a:r>
            <a:r>
              <a:rPr lang="hu-HU" sz="1600" b="1" dirty="0" err="1"/>
              <a:t>Kangoo</a:t>
            </a:r>
            <a:r>
              <a:rPr lang="hu-HU" sz="1600" b="1" dirty="0"/>
              <a:t> </a:t>
            </a:r>
            <a:r>
              <a:rPr lang="hu-HU" sz="1600" b="1" dirty="0" err="1"/>
              <a:t>ZE</a:t>
            </a:r>
            <a:r>
              <a:rPr lang="hu-HU" sz="1600" b="1" dirty="0"/>
              <a:t>, </a:t>
            </a:r>
          </a:p>
          <a:p>
            <a:pPr lvl="1">
              <a:defRPr/>
            </a:pPr>
            <a:r>
              <a:rPr lang="hu-HU" sz="1600" b="1" dirty="0"/>
              <a:t>2012: Opel </a:t>
            </a:r>
            <a:r>
              <a:rPr lang="hu-HU" sz="1600" b="1" dirty="0" err="1"/>
              <a:t>Ampera</a:t>
            </a:r>
            <a:r>
              <a:rPr lang="hu-HU" sz="1600" b="1" dirty="0"/>
              <a:t>, GM Volt, ….</a:t>
            </a:r>
            <a:endParaRPr lang="hu-HU" sz="1600" b="1" dirty="0">
              <a:solidFill>
                <a:srgbClr val="FF6600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045" y="1060498"/>
            <a:ext cx="306655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Hazai célok:</a:t>
            </a:r>
          </a:p>
          <a:p>
            <a:pPr>
              <a:buFontTx/>
              <a:buAutoNum type="arabicParenR"/>
              <a:defRPr/>
            </a:pPr>
            <a:r>
              <a:rPr lang="hu-HU" dirty="0"/>
              <a:t>Hazai zöld járműgyártás megteremtése, megerősítése (ELMA, </a:t>
            </a:r>
            <a:r>
              <a:rPr lang="hu-HU" dirty="0" err="1"/>
              <a:t>Brixxton</a:t>
            </a:r>
            <a:r>
              <a:rPr lang="hu-HU" dirty="0"/>
              <a:t>, …</a:t>
            </a:r>
          </a:p>
          <a:p>
            <a:pPr>
              <a:buFontTx/>
              <a:buAutoNum type="arabicParenR"/>
              <a:defRPr/>
            </a:pPr>
            <a:r>
              <a:rPr lang="hu-HU" dirty="0"/>
              <a:t>Infrastruktúra fejlesztés</a:t>
            </a:r>
          </a:p>
          <a:p>
            <a:pPr>
              <a:buFontTx/>
              <a:buAutoNum type="arabicParenR"/>
              <a:defRPr/>
            </a:pPr>
            <a:r>
              <a:rPr lang="hu-HU" dirty="0"/>
              <a:t>2020-ra 10% zöld jármű legyen az utakon (USA  2015 -1 millió zöld autó,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797152"/>
            <a:ext cx="2859272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743" y="1601369"/>
            <a:ext cx="6117577" cy="427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1285875"/>
          </a:xfrm>
        </p:spPr>
        <p:txBody>
          <a:bodyPr/>
          <a:lstStyle/>
          <a:p>
            <a:pPr eaLnBrk="1" hangingPunct="1"/>
            <a:r>
              <a:rPr lang="pt-BR" altLang="hu-HU" sz="2400" b="1"/>
              <a:t>A KEHOP átfogó célja </a:t>
            </a:r>
            <a:endParaRPr lang="hu-HU" altLang="hu-HU" sz="2400" b="1"/>
          </a:p>
        </p:txBody>
      </p:sp>
      <p:sp>
        <p:nvSpPr>
          <p:cNvPr id="2" name="Téglalap 1"/>
          <p:cNvSpPr/>
          <p:nvPr/>
        </p:nvSpPr>
        <p:spPr>
          <a:xfrm>
            <a:off x="395288" y="2133600"/>
            <a:ext cx="8353425" cy="4030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KEHOP 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átfogó célja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, hogy 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a magas hozzáadott értékű termelésre és a foglalkoztatás bővülésére épülő gazdasági növekedés az emberi élet és a környezeti elemek – hosszú távú változásokat is figyelembe vevő – védelmével összhangban valósuljon meg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átfogó cél elérése érdekében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KEHOP által lefedett valamennyi fejlesztési terület és beavatkozási irány esetében az alábbi, egymással szoros kapcsolatban lévő</a:t>
            </a:r>
            <a:r>
              <a:rPr lang="hu-H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horizontális céloknak kell érvényesülniük:</a:t>
            </a:r>
          </a:p>
          <a:p>
            <a:pPr marL="393192" lvl="1" algn="just" eaLnBrk="1" fontAlgn="auto" hangingPunct="1">
              <a:spcAft>
                <a:spcPts val="0"/>
              </a:spcAft>
              <a:defRPr/>
            </a:pPr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klímaváltozás kedvezőtlen hatásainak megelőzése és mérséklése, az alkalmazkodóképesség javítása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Az erőforrás-felhasználás hatékonyságának fokozása;</a:t>
            </a:r>
          </a:p>
          <a:p>
            <a:pPr marL="393192" lvl="1" algn="just" eaLnBrk="1" fontAlgn="auto" hangingPunct="1">
              <a:spcAft>
                <a:spcPts val="0"/>
              </a:spcAft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A szennyezések és terhelések megelőzése és mérséklése;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u-HU" sz="1600" i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u-HU" sz="1600" i="1" dirty="0">
                <a:latin typeface="Times New Roman" pitchFamily="18" charset="0"/>
                <a:cs typeface="Times New Roman" pitchFamily="18" charset="0"/>
              </a:rPr>
              <a:t>Egészséges és fenntartható környezet biztosítása</a:t>
            </a:r>
            <a:r>
              <a:rPr lang="hu-HU" sz="16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2" name="Téglalap 3"/>
          <p:cNvSpPr>
            <a:spLocks noChangeArrowheads="1"/>
          </p:cNvSpPr>
          <p:nvPr/>
        </p:nvSpPr>
        <p:spPr bwMode="auto">
          <a:xfrm>
            <a:off x="0" y="0"/>
            <a:ext cx="3276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1800" b="1" i="1">
                <a:solidFill>
                  <a:srgbClr val="A29061"/>
                </a:solidFill>
                <a:latin typeface="Times New Roman" pitchFamily="18" charset="0"/>
                <a:cs typeface="Times New Roman" pitchFamily="18" charset="0"/>
              </a:rPr>
              <a:t>KEHOP küldetése</a:t>
            </a:r>
          </a:p>
        </p:txBody>
      </p:sp>
    </p:spTree>
    <p:extLst>
      <p:ext uri="{BB962C8B-B14F-4D97-AF65-F5344CB8AC3E}">
        <p14:creationId xmlns:p14="http://schemas.microsoft.com/office/powerpoint/2010/main" val="315030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8046</TotalTime>
  <Words>2128</Words>
  <Application>Microsoft Office PowerPoint</Application>
  <PresentationFormat>Diavetítés a képernyőre (4:3 oldalarány)</PresentationFormat>
  <Paragraphs>331</Paragraphs>
  <Slides>28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 2</vt:lpstr>
      <vt:lpstr>Office-téma</vt:lpstr>
      <vt:lpstr>KEHOP-5.4.1-16-2016-00058  "Ember és környezet" – Energiatudatosság és környezeti szemléletformálás Hevesen</vt:lpstr>
      <vt:lpstr>Energiatudatosság a mindennapokban </vt:lpstr>
      <vt:lpstr>PowerPoint-bemutató</vt:lpstr>
      <vt:lpstr>Energiahatékonysági fejlesztések</vt:lpstr>
      <vt:lpstr>Világítástechnológiai forradalom</vt:lpstr>
      <vt:lpstr>Zöld közlekedés</vt:lpstr>
      <vt:lpstr>PowerPoint-bemutató</vt:lpstr>
      <vt:lpstr>PowerPoint-bemutató</vt:lpstr>
      <vt:lpstr>A KEHOP átfogó célja </vt:lpstr>
      <vt:lpstr>PowerPoint-bemutató</vt:lpstr>
      <vt:lpstr>PowerPoint-bemutató</vt:lpstr>
      <vt:lpstr>PowerPoint-bemutató</vt:lpstr>
      <vt:lpstr> 2. prioritás: Települési vízellátás, szennyvíz-elvezetés és tisztítás, szennyvízkezelés fejlesztése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  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pinky</cp:lastModifiedBy>
  <cp:revision>528</cp:revision>
  <cp:lastPrinted>2018-01-16T16:43:20Z</cp:lastPrinted>
  <dcterms:created xsi:type="dcterms:W3CDTF">2014-03-03T11:13:53Z</dcterms:created>
  <dcterms:modified xsi:type="dcterms:W3CDTF">2020-11-28T10:44:45Z</dcterms:modified>
</cp:coreProperties>
</file>